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2"/>
  </p:notesMasterIdLst>
  <p:sldIdLst>
    <p:sldId id="256" r:id="rId3"/>
    <p:sldId id="2141" r:id="rId4"/>
    <p:sldId id="2191" r:id="rId5"/>
    <p:sldId id="2232" r:id="rId6"/>
    <p:sldId id="2123" r:id="rId7"/>
    <p:sldId id="2183" r:id="rId8"/>
    <p:sldId id="2187" r:id="rId9"/>
    <p:sldId id="2169" r:id="rId10"/>
    <p:sldId id="2145" r:id="rId11"/>
    <p:sldId id="2186" r:id="rId12"/>
    <p:sldId id="2173" r:id="rId13"/>
    <p:sldId id="2234" r:id="rId14"/>
    <p:sldId id="2235" r:id="rId15"/>
    <p:sldId id="2230" r:id="rId16"/>
    <p:sldId id="2231" r:id="rId17"/>
    <p:sldId id="2166" r:id="rId18"/>
    <p:sldId id="2179" r:id="rId19"/>
    <p:sldId id="2199" r:id="rId20"/>
    <p:sldId id="2185" r:id="rId21"/>
    <p:sldId id="2168" r:id="rId22"/>
    <p:sldId id="2224" r:id="rId23"/>
    <p:sldId id="2181" r:id="rId24"/>
    <p:sldId id="2206" r:id="rId25"/>
    <p:sldId id="2217" r:id="rId26"/>
    <p:sldId id="2146" r:id="rId27"/>
    <p:sldId id="2228" r:id="rId28"/>
    <p:sldId id="2201" r:id="rId29"/>
    <p:sldId id="2233" r:id="rId30"/>
    <p:sldId id="479" r:id="rId3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9863"/>
  </p:normalViewPr>
  <p:slideViewPr>
    <p:cSldViewPr snapToGrid="0">
      <p:cViewPr varScale="1">
        <p:scale>
          <a:sx n="87" d="100"/>
          <a:sy n="87" d="100"/>
        </p:scale>
        <p:origin x="87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AI, what types of AI are there?</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Architecture - Algorithm Regression based, neural networks </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Validation, cross-validation, leave-one-out, metrics of performance</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a:latin typeface="Aptos Narrow" panose="020B0004020202020204" pitchFamily="34" charset="0"/>
            </a:rPr>
            <a:t>History of AI</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Embedding; from data to numbers, tensors, vectors</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88565" y="212928"/>
          <a:ext cx="802089" cy="802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98399"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AI, what types of AI are there?</a:t>
          </a:r>
        </a:p>
      </dsp:txBody>
      <dsp:txXfrm>
        <a:off x="198399" y="1430132"/>
        <a:ext cx="1782421" cy="1549871"/>
      </dsp:txXfrm>
    </dsp:sp>
    <dsp:sp modelId="{40F9F2A0-EE17-4B71-849C-32FACE2D9BAF}">
      <dsp:nvSpPr>
        <dsp:cNvPr id="0" name=""/>
        <dsp:cNvSpPr/>
      </dsp:nvSpPr>
      <dsp:spPr>
        <a:xfrm>
          <a:off x="2782911" y="212928"/>
          <a:ext cx="802089" cy="802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92745"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latin typeface="Aptos Narrow" panose="020B0004020202020204" pitchFamily="34" charset="0"/>
            </a:rPr>
            <a:t>History of AI</a:t>
          </a:r>
        </a:p>
      </dsp:txBody>
      <dsp:txXfrm>
        <a:off x="2292745" y="1430132"/>
        <a:ext cx="1782421" cy="1549871"/>
      </dsp:txXfrm>
    </dsp:sp>
    <dsp:sp modelId="{01C15E95-BFBE-4993-BF38-115A5E28E967}">
      <dsp:nvSpPr>
        <dsp:cNvPr id="0" name=""/>
        <dsp:cNvSpPr/>
      </dsp:nvSpPr>
      <dsp:spPr>
        <a:xfrm>
          <a:off x="4877257" y="212928"/>
          <a:ext cx="802089" cy="802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87091"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Architecture - Algorithm Regression based, neural networks </a:t>
          </a:r>
          <a:endParaRPr lang="en-US" sz="2000" b="1" kern="1200" dirty="0">
            <a:latin typeface="Aptos Narrow" panose="020B0004020202020204" pitchFamily="34" charset="0"/>
          </a:endParaRPr>
        </a:p>
      </dsp:txBody>
      <dsp:txXfrm>
        <a:off x="4387091" y="1430132"/>
        <a:ext cx="1782421" cy="1549871"/>
      </dsp:txXfrm>
    </dsp:sp>
    <dsp:sp modelId="{FC90905D-B8B1-414C-82D1-90D087AEA322}">
      <dsp:nvSpPr>
        <dsp:cNvPr id="0" name=""/>
        <dsp:cNvSpPr/>
      </dsp:nvSpPr>
      <dsp:spPr>
        <a:xfrm>
          <a:off x="1735738" y="3425609"/>
          <a:ext cx="802089" cy="802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45572"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Embedding; from data to numbers, tensors, vectors</a:t>
          </a:r>
          <a:endParaRPr lang="en-US" sz="2000" b="1" kern="1200" dirty="0">
            <a:latin typeface="Aptos Narrow" panose="020B0004020202020204" pitchFamily="34" charset="0"/>
          </a:endParaRPr>
        </a:p>
      </dsp:txBody>
      <dsp:txXfrm>
        <a:off x="1245572" y="4642812"/>
        <a:ext cx="1782421" cy="1549871"/>
      </dsp:txXfrm>
    </dsp:sp>
    <dsp:sp modelId="{B78EE9C3-BE52-4A16-8802-3277D526B46F}">
      <dsp:nvSpPr>
        <dsp:cNvPr id="0" name=""/>
        <dsp:cNvSpPr/>
      </dsp:nvSpPr>
      <dsp:spPr>
        <a:xfrm>
          <a:off x="3830084" y="3425609"/>
          <a:ext cx="802089" cy="8020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39918"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Validation, cross-validation, leave-one-out, metrics of performance</a:t>
          </a:r>
          <a:endParaRPr lang="en-US" sz="2000" b="1" kern="1200" dirty="0">
            <a:latin typeface="Aptos Narrow" panose="020B0004020202020204" pitchFamily="34" charset="0"/>
          </a:endParaRPr>
        </a:p>
      </dsp:txBody>
      <dsp:txXfrm>
        <a:off x="3339918" y="4642812"/>
        <a:ext cx="1782421" cy="15498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3214B4-37E3-7C49-B1AB-09BA6A5B2A67}" type="datetimeFigureOut">
              <a:rPr lang="nl-NL" smtClean="0"/>
              <a:t>09-12-2024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984A4-6A06-BE48-BC43-17FEF1974229}" type="slidenum">
              <a:rPr lang="nl-NL" smtClean="0"/>
              <a:t>‹#›</a:t>
            </a:fld>
            <a:endParaRPr lang="nl-NL"/>
          </a:p>
        </p:txBody>
      </p:sp>
    </p:spTree>
    <p:extLst>
      <p:ext uri="{BB962C8B-B14F-4D97-AF65-F5344CB8AC3E}">
        <p14:creationId xmlns:p14="http://schemas.microsoft.com/office/powerpoint/2010/main" val="1286248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fld id="{14D984A4-6A06-BE48-BC43-17FEF1974229}" type="slidenum">
              <a:rPr lang="nl-NL" smtClean="0"/>
              <a:t>1</a:t>
            </a:fld>
            <a:endParaRPr lang="nl-NL"/>
          </a:p>
        </p:txBody>
      </p:sp>
    </p:spTree>
    <p:extLst>
      <p:ext uri="{BB962C8B-B14F-4D97-AF65-F5344CB8AC3E}">
        <p14:creationId xmlns:p14="http://schemas.microsoft.com/office/powerpoint/2010/main" val="313981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08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classical statistical approaches are build according the first box. ML is fundamentally different because there is no direct instruction on how the problem needs to be solved. Only the data and the expected outcome are provided, the algorithm figures out the set of rules to arrive at new answers when new data (not seen before) are presented.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295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machine-learning algorithms consist of automatically finding such transformations that turn data into more-useful representations for a given task. These operations can be coordinate changes, as you just saw, or linear projections (which may destroy information), translations, nonlinear operations (such as “select all points such that x &gt; 0”), and so on. Machine-learning algorithms aren’t usually creative in finding these transformations; they’re merely searching through a predefined set of operations, called a </a:t>
            </a:r>
            <a:r>
              <a:rPr lang="en-GB" i="1" dirty="0"/>
              <a:t>hypothesis space</a:t>
            </a:r>
            <a:r>
              <a:rPr lang="en-GB" dirty="0"/>
              <a:t>. </a:t>
            </a:r>
          </a:p>
          <a:p>
            <a:r>
              <a:rPr lang="en-GB" dirty="0"/>
              <a:t>So that’s what machine learning is, technically: searching for useful representations of some input data, within a predefined space of possibilities, using guidance from a feedback signal. This simple idea allows for solving a remarkably broad range of intellectual tasks, from speech recognition to autonomous car driving. </a:t>
            </a:r>
          </a:p>
          <a:p>
            <a:r>
              <a:rPr lang="en-GB" dirty="0"/>
              <a:t>Now that you understand what we mean by </a:t>
            </a:r>
            <a:r>
              <a:rPr lang="en-GB" i="1" dirty="0"/>
              <a:t>learning</a:t>
            </a:r>
            <a:r>
              <a:rPr lang="en-GB" dirty="0"/>
              <a:t>, let’s take a look at what makes </a:t>
            </a:r>
            <a:r>
              <a:rPr lang="en-GB" i="1" dirty="0"/>
              <a:t>deep learning</a:t>
            </a:r>
            <a:r>
              <a:rPr lang="en-GB" dirty="0"/>
              <a:t> special.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7220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and foremost, the most important questions to ask are (1) “</a:t>
            </a:r>
            <a:r>
              <a:rPr lang="en-GB" i="1" dirty="0"/>
              <a:t>what are you attempting to solve for</a:t>
            </a:r>
            <a:r>
              <a:rPr lang="en-GB" dirty="0"/>
              <a:t>?” (2) “</a:t>
            </a:r>
            <a:r>
              <a:rPr lang="en-GB" i="1" dirty="0"/>
              <a:t>What is the desired outcome</a:t>
            </a:r>
            <a:r>
              <a:rPr lang="en-GB" dirty="0"/>
              <a:t>?”</a:t>
            </a:r>
          </a:p>
          <a:p>
            <a:r>
              <a:rPr lang="en-GB" dirty="0"/>
              <a:t>However, we must continuously remind ourselves that AI </a:t>
            </a:r>
            <a:r>
              <a:rPr lang="en-GB" i="1" dirty="0"/>
              <a:t>cannot be the panacea</a:t>
            </a:r>
            <a:r>
              <a:rPr lang="en-GB" dirty="0"/>
              <a:t> in itself. It’s a </a:t>
            </a:r>
            <a:r>
              <a:rPr lang="en-GB" b="1" dirty="0"/>
              <a:t>tool</a:t>
            </a:r>
            <a:r>
              <a:rPr lang="en-GB" dirty="0"/>
              <a:t>, not the entire solution itself. There are several techniques and many different problems to solve with AI.</a:t>
            </a:r>
          </a:p>
          <a:p>
            <a:r>
              <a:rPr lang="en-GB" dirty="0"/>
              <a:t>Think about this analogy that helps to explain the above. </a:t>
            </a:r>
            <a:r>
              <a:rPr lang="en-GB" i="1" dirty="0"/>
              <a:t>If you want to cook a tasty dish you have to know exactly what you are going to cook and all the ingredients that you need.</a:t>
            </a:r>
            <a:endParaRPr lang="en-GB"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860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Wolfgang Kohler was interned at Tenerife, he devoted his energy to the study of Chimpanzees and their cognitive abilities. This picture is taken during one of the classical experiments where Kohler studied problem solving capacities. We see on the picture Grande’s attempts to reach to the treat hanging from the ceiling.</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1050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10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573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40716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403967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080637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14 De. 2023</a:t>
            </a:r>
            <a:endParaRPr lang="nl-NL"/>
          </a:p>
        </p:txBody>
      </p:sp>
      <p:sp>
        <p:nvSpPr>
          <p:cNvPr id="5" name="Tijdelijke aanduiding voor voettekst 4"/>
          <p:cNvSpPr>
            <a:spLocks noGrp="1"/>
          </p:cNvSpPr>
          <p:nvPr>
            <p:ph type="ftr" sz="quarter" idx="11"/>
          </p:nvPr>
        </p:nvSpPr>
        <p:spPr/>
        <p:txBody>
          <a:bodyPr/>
          <a:lstStyle/>
          <a:p>
            <a:r>
              <a:rPr lang="en-US"/>
              <a:t>AI in 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78166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14 De. 2023</a:t>
            </a:r>
            <a:endParaRPr lang="nl-NL"/>
          </a:p>
        </p:txBody>
      </p:sp>
      <p:sp>
        <p:nvSpPr>
          <p:cNvPr id="5" name="Tijdelijke aanduiding voor voettekst 4"/>
          <p:cNvSpPr>
            <a:spLocks noGrp="1"/>
          </p:cNvSpPr>
          <p:nvPr>
            <p:ph type="ftr" sz="quarter" idx="11"/>
          </p:nvPr>
        </p:nvSpPr>
        <p:spPr/>
        <p:txBody>
          <a:bodyPr/>
          <a:lstStyle/>
          <a:p>
            <a:r>
              <a:rPr lang="en-US"/>
              <a:t>AI in 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979330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14 De. 2023</a:t>
            </a:r>
            <a:endParaRPr lang="nl-NL"/>
          </a:p>
        </p:txBody>
      </p:sp>
      <p:sp>
        <p:nvSpPr>
          <p:cNvPr id="5" name="Tijdelijke aanduiding voor voettekst 4"/>
          <p:cNvSpPr>
            <a:spLocks noGrp="1"/>
          </p:cNvSpPr>
          <p:nvPr>
            <p:ph type="ftr" sz="quarter" idx="11"/>
          </p:nvPr>
        </p:nvSpPr>
        <p:spPr/>
        <p:txBody>
          <a:bodyPr/>
          <a:lstStyle/>
          <a:p>
            <a:r>
              <a:rPr lang="en-US"/>
              <a:t>AI in 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675471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14 De. 2023</a:t>
            </a:r>
            <a:endParaRPr lang="nl-NL"/>
          </a:p>
        </p:txBody>
      </p:sp>
      <p:sp>
        <p:nvSpPr>
          <p:cNvPr id="6" name="Tijdelijke aanduiding voor voettekst 5"/>
          <p:cNvSpPr>
            <a:spLocks noGrp="1"/>
          </p:cNvSpPr>
          <p:nvPr>
            <p:ph type="ftr" sz="quarter" idx="11"/>
          </p:nvPr>
        </p:nvSpPr>
        <p:spPr/>
        <p:txBody>
          <a:bodyPr/>
          <a:lstStyle/>
          <a:p>
            <a:r>
              <a:rPr lang="en-US"/>
              <a:t>AI in 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493921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14 De. 2023</a:t>
            </a:r>
            <a:endParaRPr lang="nl-NL"/>
          </a:p>
        </p:txBody>
      </p:sp>
      <p:sp>
        <p:nvSpPr>
          <p:cNvPr id="8" name="Tijdelijke aanduiding voor voettekst 7"/>
          <p:cNvSpPr>
            <a:spLocks noGrp="1"/>
          </p:cNvSpPr>
          <p:nvPr>
            <p:ph type="ftr" sz="quarter" idx="11"/>
          </p:nvPr>
        </p:nvSpPr>
        <p:spPr/>
        <p:txBody>
          <a:bodyPr/>
          <a:lstStyle/>
          <a:p>
            <a:r>
              <a:rPr lang="en-US"/>
              <a:t>AI in 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429985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14 De. 2023</a:t>
            </a:r>
            <a:endParaRPr lang="nl-NL"/>
          </a:p>
        </p:txBody>
      </p:sp>
      <p:sp>
        <p:nvSpPr>
          <p:cNvPr id="4" name="Tijdelijke aanduiding voor voettekst 3"/>
          <p:cNvSpPr>
            <a:spLocks noGrp="1"/>
          </p:cNvSpPr>
          <p:nvPr>
            <p:ph type="ftr" sz="quarter" idx="11"/>
          </p:nvPr>
        </p:nvSpPr>
        <p:spPr/>
        <p:txBody>
          <a:bodyPr/>
          <a:lstStyle/>
          <a:p>
            <a:r>
              <a:rPr lang="en-US"/>
              <a:t>AI in 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679336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14 De. 2023</a:t>
            </a:r>
            <a:endParaRPr lang="nl-NL"/>
          </a:p>
        </p:txBody>
      </p:sp>
      <p:sp>
        <p:nvSpPr>
          <p:cNvPr id="3" name="Tijdelijke aanduiding voor voettekst 2"/>
          <p:cNvSpPr>
            <a:spLocks noGrp="1"/>
          </p:cNvSpPr>
          <p:nvPr>
            <p:ph type="ftr" sz="quarter" idx="11"/>
          </p:nvPr>
        </p:nvSpPr>
        <p:spPr/>
        <p:txBody>
          <a:bodyPr/>
          <a:lstStyle/>
          <a:p>
            <a:r>
              <a:rPr lang="en-US"/>
              <a:t>AI in 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81701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14 De. 2023</a:t>
            </a:r>
            <a:endParaRPr lang="nl-NL"/>
          </a:p>
        </p:txBody>
      </p:sp>
      <p:sp>
        <p:nvSpPr>
          <p:cNvPr id="6" name="Tijdelijke aanduiding voor voettekst 5"/>
          <p:cNvSpPr>
            <a:spLocks noGrp="1"/>
          </p:cNvSpPr>
          <p:nvPr>
            <p:ph type="ftr" sz="quarter" idx="11"/>
          </p:nvPr>
        </p:nvSpPr>
        <p:spPr/>
        <p:txBody>
          <a:bodyPr/>
          <a:lstStyle/>
          <a:p>
            <a:r>
              <a:rPr lang="en-US"/>
              <a:t>AI in 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071067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717475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14 De. 2023</a:t>
            </a:r>
            <a:endParaRPr lang="nl-NL"/>
          </a:p>
        </p:txBody>
      </p:sp>
      <p:sp>
        <p:nvSpPr>
          <p:cNvPr id="6" name="Tijdelijke aanduiding voor voettekst 5"/>
          <p:cNvSpPr>
            <a:spLocks noGrp="1"/>
          </p:cNvSpPr>
          <p:nvPr>
            <p:ph type="ftr" sz="quarter" idx="11"/>
          </p:nvPr>
        </p:nvSpPr>
        <p:spPr/>
        <p:txBody>
          <a:bodyPr/>
          <a:lstStyle/>
          <a:p>
            <a:r>
              <a:rPr lang="en-US"/>
              <a:t>AI in 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823406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14 De. 2023</a:t>
            </a:r>
            <a:endParaRPr lang="nl-NL"/>
          </a:p>
        </p:txBody>
      </p:sp>
      <p:sp>
        <p:nvSpPr>
          <p:cNvPr id="5" name="Tijdelijke aanduiding voor voettekst 4"/>
          <p:cNvSpPr>
            <a:spLocks noGrp="1"/>
          </p:cNvSpPr>
          <p:nvPr>
            <p:ph type="ftr" sz="quarter" idx="11"/>
          </p:nvPr>
        </p:nvSpPr>
        <p:spPr/>
        <p:txBody>
          <a:bodyPr/>
          <a:lstStyle/>
          <a:p>
            <a:r>
              <a:rPr lang="en-US"/>
              <a:t>AI in 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764736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14 De. 2023</a:t>
            </a:r>
            <a:endParaRPr lang="nl-NL"/>
          </a:p>
        </p:txBody>
      </p:sp>
      <p:sp>
        <p:nvSpPr>
          <p:cNvPr id="5" name="Tijdelijke aanduiding voor voettekst 4"/>
          <p:cNvSpPr>
            <a:spLocks noGrp="1"/>
          </p:cNvSpPr>
          <p:nvPr>
            <p:ph type="ftr" sz="quarter" idx="11"/>
          </p:nvPr>
        </p:nvSpPr>
        <p:spPr/>
        <p:txBody>
          <a:bodyPr/>
          <a:lstStyle/>
          <a:p>
            <a:r>
              <a:rPr lang="en-US"/>
              <a:t>AI in 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066668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2842466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r>
              <a:rPr lang="en-US"/>
              <a:t>14 De. 2023</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AI in Tox.</a:t>
            </a:r>
          </a:p>
        </p:txBody>
      </p:sp>
      <p:sp>
        <p:nvSpPr>
          <p:cNvPr id="6" name="Rectangle 6"/>
          <p:cNvSpPr>
            <a:spLocks noGrp="1" noChangeArrowheads="1"/>
          </p:cNvSpPr>
          <p:nvPr>
            <p:ph type="sldNum" sz="quarter" idx="12"/>
          </p:nvPr>
        </p:nvSpPr>
        <p:spPr>
          <a:ln/>
        </p:spPr>
        <p:txBody>
          <a:bodyPr/>
          <a:lstStyle>
            <a:lvl1pPr>
              <a:defRPr/>
            </a:lvl1pPr>
          </a:lstStyle>
          <a:p>
            <a:pPr>
              <a:defRPr/>
            </a:pPr>
            <a:fld id="{86616258-74BE-4D63-8C77-A3060CB53A93}" type="slidenum">
              <a:rPr lang="en-US"/>
              <a:pPr>
                <a:defRPr/>
              </a:pPr>
              <a:t>‹#›</a:t>
            </a:fld>
            <a:endParaRPr lang="en-US"/>
          </a:p>
        </p:txBody>
      </p:sp>
    </p:spTree>
    <p:extLst>
      <p:ext uri="{BB962C8B-B14F-4D97-AF65-F5344CB8AC3E}">
        <p14:creationId xmlns:p14="http://schemas.microsoft.com/office/powerpoint/2010/main" val="3059138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14 De. 2023</a:t>
            </a:r>
          </a:p>
        </p:txBody>
      </p:sp>
      <p:sp>
        <p:nvSpPr>
          <p:cNvPr id="6" name="Rectangle 5"/>
          <p:cNvSpPr>
            <a:spLocks noGrp="1" noChangeArrowheads="1"/>
          </p:cNvSpPr>
          <p:nvPr>
            <p:ph type="ftr" sz="quarter" idx="11"/>
          </p:nvPr>
        </p:nvSpPr>
        <p:spPr/>
        <p:txBody>
          <a:bodyPr/>
          <a:lstStyle>
            <a:lvl1pPr>
              <a:defRPr/>
            </a:lvl1pPr>
          </a:lstStyle>
          <a:p>
            <a:pPr>
              <a:defRPr/>
            </a:pPr>
            <a:r>
              <a:rPr lang="en-US"/>
              <a:t>AI in 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39069857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14 De. 2023</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 in 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15082110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043320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239072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717449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873706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10480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625983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744285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fld id="{CF6A3A7F-B4EF-1745-B434-755A12620207}" type="datetimeFigureOut">
              <a:rPr lang="nl-NL" smtClean="0"/>
              <a:t>09-12-2024</a:t>
            </a:fld>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0852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6A3A7F-B4EF-1745-B434-755A12620207}" type="datetimeFigureOut">
              <a:rPr lang="nl-NL" smtClean="0"/>
              <a:t>09-12-2024</a:t>
            </a:fld>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4122362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14 De. 2023</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 in 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4251025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27.xml"/><Relationship Id="rId6" Type="http://schemas.openxmlformats.org/officeDocument/2006/relationships/image" Target="../media/image21.jpeg"/><Relationship Id="rId5" Type="http://schemas.openxmlformats.org/officeDocument/2006/relationships/image" Target="../media/image20.sv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hyperlink" Target="https://www.youtube.com/watch?v=aircAruvnKk" TargetMode="External"/><Relationship Id="rId5" Type="http://schemas.openxmlformats.org/officeDocument/2006/relationships/image" Target="../media/image33.jpe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deep-learning-introduction-to-tensors-tensorflow-36ce3663528f" TargetMode="External"/><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7.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hyperlink" Target="https://rviews.rstudio.com/2020/07/20/shallow-neural-net-from-scratch-using-r-part-1/" TargetMode="External"/><Relationship Id="rId4" Type="http://schemas.openxmlformats.org/officeDocument/2006/relationships/image" Target="../media/image47.jpeg"/><Relationship Id="rId9"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tinyurl.com/4xwp25zz" TargetMode="External"/><Relationship Id="rId1" Type="http://schemas.openxmlformats.org/officeDocument/2006/relationships/slideLayout" Target="../slideLayouts/slideLayout13.xml"/><Relationship Id="rId5" Type="http://schemas.openxmlformats.org/officeDocument/2006/relationships/hyperlink" Target="https://rstudio-connect.hu.nl/mltox/" TargetMode="External"/><Relationship Id="rId4" Type="http://schemas.openxmlformats.org/officeDocument/2006/relationships/hyperlink" Target="https://github.com/VHP4Safety/pet-nams-ml"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www.coursera.org/specializations/data-science-statistics-machine-learning"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ross-industry_standard_process_for_data_mining" TargetMode="External"/><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hyperlink" Target="https://bookdown.org/rdpeng/exdata/" TargetMode="External"/><Relationship Id="rId2" Type="http://schemas.openxmlformats.org/officeDocument/2006/relationships/hyperlink" Target="https://guerrilla-analytics.net/the-principles/"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p:txBody>
          <a:bodyPr/>
          <a:lstStyle/>
          <a:p>
            <a:r>
              <a:rPr lang="nl-NL" dirty="0" err="1"/>
              <a:t>Theory</a:t>
            </a:r>
            <a:r>
              <a:rPr lang="nl-NL" dirty="0"/>
              <a:t> 1; </a:t>
            </a:r>
            <a:r>
              <a:rPr lang="nl-NL" dirty="0" err="1"/>
              <a:t>Principles</a:t>
            </a:r>
            <a:r>
              <a:rPr lang="nl-NL" dirty="0"/>
              <a:t> of Machine Learning </a:t>
            </a:r>
          </a:p>
        </p:txBody>
      </p:sp>
      <p:sp>
        <p:nvSpPr>
          <p:cNvPr id="3" name="Subtitle 2">
            <a:extLst>
              <a:ext uri="{FF2B5EF4-FFF2-40B4-BE49-F238E27FC236}">
                <a16:creationId xmlns:a16="http://schemas.microsoft.com/office/drawing/2014/main" id="{5B3D8225-1334-0537-4012-503423F7996A}"/>
              </a:ext>
            </a:extLst>
          </p:cNvPr>
          <p:cNvSpPr>
            <a:spLocks noGrp="1"/>
          </p:cNvSpPr>
          <p:nvPr>
            <p:ph type="subTitle" idx="1"/>
          </p:nvPr>
        </p:nvSpPr>
        <p:spPr/>
        <p:txBody>
          <a:bodyPr/>
          <a:lstStyle/>
          <a:p>
            <a:endParaRPr lang="nl-NL"/>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89993-C837-6646-BF21-B1DE00FF3078}"/>
              </a:ext>
            </a:extLst>
          </p:cNvPr>
          <p:cNvSpPr>
            <a:spLocks noGrp="1"/>
          </p:cNvSpPr>
          <p:nvPr>
            <p:ph type="title"/>
          </p:nvPr>
        </p:nvSpPr>
        <p:spPr>
          <a:xfrm>
            <a:off x="170028" y="142731"/>
            <a:ext cx="10515600" cy="556546"/>
          </a:xfrm>
        </p:spPr>
        <p:txBody>
          <a:bodyPr>
            <a:normAutofit fontScale="90000"/>
          </a:bodyPr>
          <a:lstStyle/>
          <a:p>
            <a:r>
              <a:rPr lang="en-US" b="1" dirty="0"/>
              <a:t>What do we need for machine learning?</a:t>
            </a:r>
          </a:p>
        </p:txBody>
      </p:sp>
      <p:sp>
        <p:nvSpPr>
          <p:cNvPr id="3" name="Text Placeholder 2">
            <a:extLst>
              <a:ext uri="{FF2B5EF4-FFF2-40B4-BE49-F238E27FC236}">
                <a16:creationId xmlns:a16="http://schemas.microsoft.com/office/drawing/2014/main" id="{4872AE69-F88F-A344-8D54-A2C50B1B7A94}"/>
              </a:ext>
            </a:extLst>
          </p:cNvPr>
          <p:cNvSpPr>
            <a:spLocks noGrp="1"/>
          </p:cNvSpPr>
          <p:nvPr>
            <p:ph type="body" sz="quarter" idx="11"/>
          </p:nvPr>
        </p:nvSpPr>
        <p:spPr>
          <a:xfrm>
            <a:off x="4514917" y="2086641"/>
            <a:ext cx="859690" cy="362166"/>
          </a:xfrm>
        </p:spPr>
        <p:txBody>
          <a:bodyPr>
            <a:normAutofit fontScale="77500" lnSpcReduction="20000"/>
          </a:bodyPr>
          <a:lstStyle/>
          <a:p>
            <a:endParaRPr lang="en-US" dirty="0"/>
          </a:p>
        </p:txBody>
      </p:sp>
      <p:sp>
        <p:nvSpPr>
          <p:cNvPr id="4" name="Rounded Rectangle 3">
            <a:extLst>
              <a:ext uri="{FF2B5EF4-FFF2-40B4-BE49-F238E27FC236}">
                <a16:creationId xmlns:a16="http://schemas.microsoft.com/office/drawing/2014/main" id="{17CC12A4-E5DA-4243-89F7-B3B38700E12B}"/>
              </a:ext>
            </a:extLst>
          </p:cNvPr>
          <p:cNvSpPr/>
          <p:nvPr/>
        </p:nvSpPr>
        <p:spPr>
          <a:xfrm>
            <a:off x="3868674" y="1984126"/>
            <a:ext cx="3540444" cy="24452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a:extLst>
              <a:ext uri="{FF2B5EF4-FFF2-40B4-BE49-F238E27FC236}">
                <a16:creationId xmlns:a16="http://schemas.microsoft.com/office/drawing/2014/main" id="{19C396D7-BD75-684D-A281-243958171A19}"/>
              </a:ext>
            </a:extLst>
          </p:cNvPr>
          <p:cNvSpPr/>
          <p:nvPr/>
        </p:nvSpPr>
        <p:spPr>
          <a:xfrm>
            <a:off x="2446731" y="2298877"/>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Arrow 5">
            <a:extLst>
              <a:ext uri="{FF2B5EF4-FFF2-40B4-BE49-F238E27FC236}">
                <a16:creationId xmlns:a16="http://schemas.microsoft.com/office/drawing/2014/main" id="{1AB083CE-0CE4-EC4E-AE80-FE98B07FB20C}"/>
              </a:ext>
            </a:extLst>
          </p:cNvPr>
          <p:cNvSpPr/>
          <p:nvPr/>
        </p:nvSpPr>
        <p:spPr>
          <a:xfrm>
            <a:off x="2446731" y="368824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ight Arrow 6">
            <a:extLst>
              <a:ext uri="{FF2B5EF4-FFF2-40B4-BE49-F238E27FC236}">
                <a16:creationId xmlns:a16="http://schemas.microsoft.com/office/drawing/2014/main" id="{7F61113D-5D8E-B340-8FCF-D823388C2D52}"/>
              </a:ext>
            </a:extLst>
          </p:cNvPr>
          <p:cNvSpPr/>
          <p:nvPr/>
        </p:nvSpPr>
        <p:spPr>
          <a:xfrm rot="20135189">
            <a:off x="7515886" y="194569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9825965-8F91-7C47-AA4C-D6C999F0869E}"/>
              </a:ext>
            </a:extLst>
          </p:cNvPr>
          <p:cNvSpPr txBox="1"/>
          <p:nvPr/>
        </p:nvSpPr>
        <p:spPr>
          <a:xfrm>
            <a:off x="8837045" y="1062555"/>
            <a:ext cx="179211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pictures that contain much green</a:t>
            </a:r>
          </a:p>
        </p:txBody>
      </p:sp>
      <p:sp>
        <p:nvSpPr>
          <p:cNvPr id="9" name="Right Arrow 8">
            <a:extLst>
              <a:ext uri="{FF2B5EF4-FFF2-40B4-BE49-F238E27FC236}">
                <a16:creationId xmlns:a16="http://schemas.microsoft.com/office/drawing/2014/main" id="{CA99169F-0029-8A44-95A9-25B3E51EE1B9}"/>
              </a:ext>
            </a:extLst>
          </p:cNvPr>
          <p:cNvSpPr/>
          <p:nvPr/>
        </p:nvSpPr>
        <p:spPr>
          <a:xfrm rot="20364312">
            <a:off x="4942231" y="2255306"/>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27F61A1-EA5E-7747-8FFF-2A27B8B1BED2}"/>
              </a:ext>
            </a:extLst>
          </p:cNvPr>
          <p:cNvSpPr txBox="1"/>
          <p:nvPr/>
        </p:nvSpPr>
        <p:spPr>
          <a:xfrm>
            <a:off x="2379828" y="1622232"/>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algorithm</a:t>
            </a:r>
          </a:p>
        </p:txBody>
      </p:sp>
      <p:pic>
        <p:nvPicPr>
          <p:cNvPr id="15" name="Graphic 14" descr="Images with solid fill">
            <a:extLst>
              <a:ext uri="{FF2B5EF4-FFF2-40B4-BE49-F238E27FC236}">
                <a16:creationId xmlns:a16="http://schemas.microsoft.com/office/drawing/2014/main" id="{A1A961D2-64DA-AC42-9F9F-C12E43BD25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9581" y="2147594"/>
            <a:ext cx="914400" cy="914400"/>
          </a:xfrm>
          <a:prstGeom prst="rect">
            <a:avLst/>
          </a:prstGeom>
        </p:spPr>
      </p:pic>
      <p:sp>
        <p:nvSpPr>
          <p:cNvPr id="16" name="Right Arrow 15">
            <a:extLst>
              <a:ext uri="{FF2B5EF4-FFF2-40B4-BE49-F238E27FC236}">
                <a16:creationId xmlns:a16="http://schemas.microsoft.com/office/drawing/2014/main" id="{121D832C-236B-C744-8FD3-6577D1A4E492}"/>
              </a:ext>
            </a:extLst>
          </p:cNvPr>
          <p:cNvSpPr/>
          <p:nvPr/>
        </p:nvSpPr>
        <p:spPr>
          <a:xfrm rot="1562334">
            <a:off x="4940604" y="2567552"/>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Images with solid fill">
            <a:extLst>
              <a:ext uri="{FF2B5EF4-FFF2-40B4-BE49-F238E27FC236}">
                <a16:creationId xmlns:a16="http://schemas.microsoft.com/office/drawing/2014/main" id="{A18DE5B1-0E40-6D47-A9EE-0B453A31B8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510" y="1597846"/>
            <a:ext cx="1562552" cy="1562552"/>
          </a:xfrm>
          <a:prstGeom prst="rect">
            <a:avLst/>
          </a:prstGeom>
        </p:spPr>
      </p:pic>
      <p:pic>
        <p:nvPicPr>
          <p:cNvPr id="25602" name="Picture 2" descr="RGB color model | HiSoUR - Hi So You Are">
            <a:extLst>
              <a:ext uri="{FF2B5EF4-FFF2-40B4-BE49-F238E27FC236}">
                <a16:creationId xmlns:a16="http://schemas.microsoft.com/office/drawing/2014/main" id="{7D7DF5E0-FFDE-E841-B401-7388CFDCDF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288" y="1984126"/>
            <a:ext cx="619539" cy="61953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SV (kleurruimte) - Wikipedia">
            <a:extLst>
              <a:ext uri="{FF2B5EF4-FFF2-40B4-BE49-F238E27FC236}">
                <a16:creationId xmlns:a16="http://schemas.microsoft.com/office/drawing/2014/main" id="{43BD2F43-FF17-7546-BA08-95589227CF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716" y="2655790"/>
            <a:ext cx="684111" cy="5130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7157516-FC43-FD44-A7F2-37D0B0F1CEE4}"/>
              </a:ext>
            </a:extLst>
          </p:cNvPr>
          <p:cNvPicPr>
            <a:picLocks noChangeAspect="1"/>
          </p:cNvPicPr>
          <p:nvPr/>
        </p:nvPicPr>
        <p:blipFill rotWithShape="1">
          <a:blip r:embed="rId8"/>
          <a:srcRect l="34214" t="3773" r="29899" b="4965"/>
          <a:stretch/>
        </p:blipFill>
        <p:spPr>
          <a:xfrm>
            <a:off x="782808" y="3193295"/>
            <a:ext cx="1466055" cy="1770406"/>
          </a:xfrm>
          <a:prstGeom prst="rect">
            <a:avLst/>
          </a:prstGeom>
        </p:spPr>
      </p:pic>
      <p:sp>
        <p:nvSpPr>
          <p:cNvPr id="21" name="Right Arrow 20">
            <a:extLst>
              <a:ext uri="{FF2B5EF4-FFF2-40B4-BE49-F238E27FC236}">
                <a16:creationId xmlns:a16="http://schemas.microsoft.com/office/drawing/2014/main" id="{642B8AD2-8641-8A41-B9D8-0F20A27A6478}"/>
              </a:ext>
            </a:extLst>
          </p:cNvPr>
          <p:cNvSpPr/>
          <p:nvPr/>
        </p:nvSpPr>
        <p:spPr>
          <a:xfrm rot="1400051">
            <a:off x="7546876" y="25133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163E6BF2-95CA-8F4D-800A-2A0A67233F79}"/>
              </a:ext>
            </a:extLst>
          </p:cNvPr>
          <p:cNvSpPr txBox="1"/>
          <p:nvPr/>
        </p:nvSpPr>
        <p:spPr>
          <a:xfrm>
            <a:off x="8733954" y="2448807"/>
            <a:ext cx="314922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Optimize the amount of saturation for the input picture</a:t>
            </a:r>
          </a:p>
        </p:txBody>
      </p:sp>
      <p:sp>
        <p:nvSpPr>
          <p:cNvPr id="19" name="TextBox 18">
            <a:extLst>
              <a:ext uri="{FF2B5EF4-FFF2-40B4-BE49-F238E27FC236}">
                <a16:creationId xmlns:a16="http://schemas.microsoft.com/office/drawing/2014/main" id="{C76821F3-2386-4242-AE15-D2701A951520}"/>
              </a:ext>
            </a:extLst>
          </p:cNvPr>
          <p:cNvSpPr txBox="1"/>
          <p:nvPr/>
        </p:nvSpPr>
        <p:spPr>
          <a:xfrm>
            <a:off x="6377921" y="2750765"/>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HSV</a:t>
            </a:r>
          </a:p>
        </p:txBody>
      </p:sp>
      <p:sp>
        <p:nvSpPr>
          <p:cNvPr id="24" name="TextBox 23">
            <a:extLst>
              <a:ext uri="{FF2B5EF4-FFF2-40B4-BE49-F238E27FC236}">
                <a16:creationId xmlns:a16="http://schemas.microsoft.com/office/drawing/2014/main" id="{79AEE14C-1904-2D4F-B0D6-76344C863BCF}"/>
              </a:ext>
            </a:extLst>
          </p:cNvPr>
          <p:cNvSpPr txBox="1"/>
          <p:nvPr/>
        </p:nvSpPr>
        <p:spPr>
          <a:xfrm>
            <a:off x="6369789" y="2162459"/>
            <a:ext cx="578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RGB</a:t>
            </a:r>
          </a:p>
        </p:txBody>
      </p:sp>
      <p:sp>
        <p:nvSpPr>
          <p:cNvPr id="25" name="Right Arrow 24">
            <a:extLst>
              <a:ext uri="{FF2B5EF4-FFF2-40B4-BE49-F238E27FC236}">
                <a16:creationId xmlns:a16="http://schemas.microsoft.com/office/drawing/2014/main" id="{D43720ED-B518-8B4A-8B86-0208B721CBE8}"/>
              </a:ext>
            </a:extLst>
          </p:cNvPr>
          <p:cNvSpPr/>
          <p:nvPr/>
        </p:nvSpPr>
        <p:spPr>
          <a:xfrm>
            <a:off x="7555865" y="365754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FB65DFE7-9883-2447-B031-99ECD097EBF8}"/>
              </a:ext>
            </a:extLst>
          </p:cNvPr>
          <p:cNvSpPr txBox="1"/>
          <p:nvPr/>
        </p:nvSpPr>
        <p:spPr>
          <a:xfrm>
            <a:off x="8806764" y="3593674"/>
            <a:ext cx="26512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Based on coordinates,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 color is our point?</a:t>
            </a:r>
          </a:p>
        </p:txBody>
      </p:sp>
      <p:sp>
        <p:nvSpPr>
          <p:cNvPr id="27" name="Right Arrow 26">
            <a:extLst>
              <a:ext uri="{FF2B5EF4-FFF2-40B4-BE49-F238E27FC236}">
                <a16:creationId xmlns:a16="http://schemas.microsoft.com/office/drawing/2014/main" id="{92EE7A92-E4C1-2541-8DD7-97A1230793C1}"/>
              </a:ext>
            </a:extLst>
          </p:cNvPr>
          <p:cNvSpPr/>
          <p:nvPr/>
        </p:nvSpPr>
        <p:spPr>
          <a:xfrm>
            <a:off x="4335136" y="3109346"/>
            <a:ext cx="2831578" cy="159547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is the data represented to answer the output question? </a:t>
            </a:r>
          </a:p>
        </p:txBody>
      </p:sp>
      <p:sp>
        <p:nvSpPr>
          <p:cNvPr id="28" name="TextBox 27">
            <a:extLst>
              <a:ext uri="{FF2B5EF4-FFF2-40B4-BE49-F238E27FC236}">
                <a16:creationId xmlns:a16="http://schemas.microsoft.com/office/drawing/2014/main" id="{31A8F808-CE2F-DC40-A9A9-D21367E7AB59}"/>
              </a:ext>
            </a:extLst>
          </p:cNvPr>
          <p:cNvSpPr txBox="1"/>
          <p:nvPr/>
        </p:nvSpPr>
        <p:spPr>
          <a:xfrm>
            <a:off x="113380" y="6395370"/>
            <a:ext cx="6497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adapted from Deep Learning with R, Cholet &amp; Allaire, 2019</a:t>
            </a:r>
          </a:p>
        </p:txBody>
      </p:sp>
      <p:pic>
        <p:nvPicPr>
          <p:cNvPr id="29" name="Graphic 28" descr="Images with solid fill">
            <a:extLst>
              <a:ext uri="{FF2B5EF4-FFF2-40B4-BE49-F238E27FC236}">
                <a16:creationId xmlns:a16="http://schemas.microsoft.com/office/drawing/2014/main" id="{AD0F1B21-18B3-0545-A29F-4F5AA85E6B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644" y="1165031"/>
            <a:ext cx="1562552" cy="1562552"/>
          </a:xfrm>
          <a:prstGeom prst="rect">
            <a:avLst/>
          </a:prstGeom>
        </p:spPr>
      </p:pic>
      <p:sp>
        <p:nvSpPr>
          <p:cNvPr id="10" name="Bent Arrow 9">
            <a:extLst>
              <a:ext uri="{FF2B5EF4-FFF2-40B4-BE49-F238E27FC236}">
                <a16:creationId xmlns:a16="http://schemas.microsoft.com/office/drawing/2014/main" id="{A37DB11E-95D9-834C-98DB-BF5B4C0690FF}"/>
              </a:ext>
            </a:extLst>
          </p:cNvPr>
          <p:cNvSpPr/>
          <p:nvPr/>
        </p:nvSpPr>
        <p:spPr>
          <a:xfrm flipH="1" flipV="1">
            <a:off x="2611182" y="4376703"/>
            <a:ext cx="7017559" cy="9027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4A65E8A0-4813-1D45-8ED6-89AE9BDD1FD1}"/>
              </a:ext>
            </a:extLst>
          </p:cNvPr>
          <p:cNvSpPr txBox="1"/>
          <p:nvPr/>
        </p:nvSpPr>
        <p:spPr>
          <a:xfrm>
            <a:off x="770046" y="4910308"/>
            <a:ext cx="1466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DATA</a:t>
            </a:r>
          </a:p>
        </p:txBody>
      </p:sp>
      <p:sp>
        <p:nvSpPr>
          <p:cNvPr id="30" name="TextBox 29">
            <a:extLst>
              <a:ext uri="{FF2B5EF4-FFF2-40B4-BE49-F238E27FC236}">
                <a16:creationId xmlns:a16="http://schemas.microsoft.com/office/drawing/2014/main" id="{8C7B7E33-6E1E-9140-B821-9C7BCB2D349F}"/>
              </a:ext>
            </a:extLst>
          </p:cNvPr>
          <p:cNvSpPr txBox="1"/>
          <p:nvPr/>
        </p:nvSpPr>
        <p:spPr>
          <a:xfrm>
            <a:off x="2977065" y="5251634"/>
            <a:ext cx="6147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A way to measure whether the algorithm is doing a good job</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ight Arrow 30">
            <a:extLst>
              <a:ext uri="{FF2B5EF4-FFF2-40B4-BE49-F238E27FC236}">
                <a16:creationId xmlns:a16="http://schemas.microsoft.com/office/drawing/2014/main" id="{B7C7BFAF-8FA1-3846-9319-4470A6B175AB}"/>
              </a:ext>
            </a:extLst>
          </p:cNvPr>
          <p:cNvSpPr/>
          <p:nvPr/>
        </p:nvSpPr>
        <p:spPr>
          <a:xfrm rot="16200000">
            <a:off x="4660315" y="4560394"/>
            <a:ext cx="56889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45CAE2F0-0E08-403B-CE0F-D660574C8D1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032545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FC373-A4FE-E445-9F38-4F3542E3E111}"/>
              </a:ext>
            </a:extLst>
          </p:cNvPr>
          <p:cNvSpPr>
            <a:spLocks noGrp="1"/>
          </p:cNvSpPr>
          <p:nvPr>
            <p:ph type="title"/>
          </p:nvPr>
        </p:nvSpPr>
        <p:spPr>
          <a:xfrm>
            <a:off x="232558" y="164873"/>
            <a:ext cx="10515600" cy="556546"/>
          </a:xfrm>
        </p:spPr>
        <p:txBody>
          <a:bodyPr>
            <a:normAutofit fontScale="90000"/>
          </a:bodyPr>
          <a:lstStyle/>
          <a:p>
            <a:r>
              <a:rPr lang="en-US" b="1" dirty="0" err="1"/>
              <a:t>Chosing</a:t>
            </a:r>
            <a:r>
              <a:rPr lang="en-US" b="1" dirty="0"/>
              <a:t> an ML model -&gt; Articulate the problem</a:t>
            </a:r>
          </a:p>
        </p:txBody>
      </p:sp>
      <p:grpSp>
        <p:nvGrpSpPr>
          <p:cNvPr id="3" name="Group 2">
            <a:extLst>
              <a:ext uri="{FF2B5EF4-FFF2-40B4-BE49-F238E27FC236}">
                <a16:creationId xmlns:a16="http://schemas.microsoft.com/office/drawing/2014/main" id="{CC3FAB80-5817-A749-8414-D4A44BA96FF6}"/>
              </a:ext>
            </a:extLst>
          </p:cNvPr>
          <p:cNvGrpSpPr/>
          <p:nvPr/>
        </p:nvGrpSpPr>
        <p:grpSpPr>
          <a:xfrm>
            <a:off x="232558" y="1224682"/>
            <a:ext cx="6128415" cy="2133600"/>
            <a:chOff x="232558" y="1224682"/>
            <a:chExt cx="6128415" cy="2133600"/>
          </a:xfrm>
        </p:grpSpPr>
        <p:pic>
          <p:nvPicPr>
            <p:cNvPr id="14338" name="Picture 2" descr="multi class classification deep learning online -">
              <a:extLst>
                <a:ext uri="{FF2B5EF4-FFF2-40B4-BE49-F238E27FC236}">
                  <a16:creationId xmlns:a16="http://schemas.microsoft.com/office/drawing/2014/main" id="{6DAFE50F-2BDE-1446-AC1F-61359F98C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 y="1224682"/>
              <a:ext cx="3968527"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9647D7B-260E-4B42-9D21-DD768C572C01}"/>
                </a:ext>
              </a:extLst>
            </p:cNvPr>
            <p:cNvSpPr txBox="1"/>
            <p:nvPr/>
          </p:nvSpPr>
          <p:spPr>
            <a:xfrm>
              <a:off x="3980065" y="1740764"/>
              <a:ext cx="238090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Needs labelled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 vs Multi-class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7D3EB242-B9FD-744C-A0B1-43D7B4B67FD7}"/>
              </a:ext>
            </a:extLst>
          </p:cNvPr>
          <p:cNvGrpSpPr/>
          <p:nvPr/>
        </p:nvGrpSpPr>
        <p:grpSpPr>
          <a:xfrm>
            <a:off x="6836042" y="1419419"/>
            <a:ext cx="4812010" cy="2309750"/>
            <a:chOff x="6836042" y="1419419"/>
            <a:chExt cx="4812010" cy="2309750"/>
          </a:xfrm>
        </p:grpSpPr>
        <p:pic>
          <p:nvPicPr>
            <p:cNvPr id="9" name="Graphic 8">
              <a:extLst>
                <a:ext uri="{FF2B5EF4-FFF2-40B4-BE49-F238E27FC236}">
                  <a16:creationId xmlns:a16="http://schemas.microsoft.com/office/drawing/2014/main" id="{C9508841-91C4-6548-9E09-517A273AF0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6042" y="1419419"/>
              <a:ext cx="2309750" cy="2309750"/>
            </a:xfrm>
            <a:prstGeom prst="rect">
              <a:avLst/>
            </a:prstGeom>
          </p:spPr>
        </p:pic>
        <p:sp>
          <p:nvSpPr>
            <p:cNvPr id="10" name="TextBox 9">
              <a:extLst>
                <a:ext uri="{FF2B5EF4-FFF2-40B4-BE49-F238E27FC236}">
                  <a16:creationId xmlns:a16="http://schemas.microsoft.com/office/drawing/2014/main" id="{E9B1A6BE-F0EE-9D4D-B8F7-70E3E8A9943B}"/>
                </a:ext>
              </a:extLst>
            </p:cNvPr>
            <p:cNvSpPr txBox="1"/>
            <p:nvPr/>
          </p:nvSpPr>
          <p:spPr>
            <a:xfrm>
              <a:off x="9295741" y="1695224"/>
              <a:ext cx="235231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5BD207E1-F3C4-CE45-8045-445579D72ED8}"/>
              </a:ext>
            </a:extLst>
          </p:cNvPr>
          <p:cNvGrpSpPr/>
          <p:nvPr/>
        </p:nvGrpSpPr>
        <p:grpSpPr>
          <a:xfrm>
            <a:off x="5677287" y="3962448"/>
            <a:ext cx="6490285" cy="2000160"/>
            <a:chOff x="5677287" y="3962448"/>
            <a:chExt cx="6490285" cy="2000160"/>
          </a:xfrm>
        </p:grpSpPr>
        <p:pic>
          <p:nvPicPr>
            <p:cNvPr id="14340" name="Picture 4" descr="Global warming-Temperature increase forecast">
              <a:extLst>
                <a:ext uri="{FF2B5EF4-FFF2-40B4-BE49-F238E27FC236}">
                  <a16:creationId xmlns:a16="http://schemas.microsoft.com/office/drawing/2014/main" id="{4C23EBD9-EADA-A94A-8C2B-0DF00E94BB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7287" y="3962448"/>
              <a:ext cx="3950524" cy="2000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62A7B0E-DB30-A946-A968-D94A084FC836}"/>
                </a:ext>
              </a:extLst>
            </p:cNvPr>
            <p:cNvSpPr txBox="1"/>
            <p:nvPr/>
          </p:nvSpPr>
          <p:spPr>
            <a:xfrm>
              <a:off x="9603985" y="4362363"/>
              <a:ext cx="2563587"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Regression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Numeric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series,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forcasting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28CD593D-CF4F-E745-8D55-B60D3820847D}"/>
              </a:ext>
            </a:extLst>
          </p:cNvPr>
          <p:cNvGrpSpPr/>
          <p:nvPr/>
        </p:nvGrpSpPr>
        <p:grpSpPr>
          <a:xfrm>
            <a:off x="327594" y="3797926"/>
            <a:ext cx="5306127" cy="2585323"/>
            <a:chOff x="327594" y="3797926"/>
            <a:chExt cx="5306127" cy="2585323"/>
          </a:xfrm>
        </p:grpSpPr>
        <p:sp>
          <p:nvSpPr>
            <p:cNvPr id="22" name="TextBox 21">
              <a:extLst>
                <a:ext uri="{FF2B5EF4-FFF2-40B4-BE49-F238E27FC236}">
                  <a16:creationId xmlns:a16="http://schemas.microsoft.com/office/drawing/2014/main" id="{04C22A96-0390-9E4B-AE2D-9ECF7848C719}"/>
                </a:ext>
              </a:extLst>
            </p:cNvPr>
            <p:cNvSpPr txBox="1"/>
            <p:nvPr/>
          </p:nvSpPr>
          <p:spPr>
            <a:xfrm>
              <a:off x="2768449" y="3797926"/>
              <a:ext cx="2865272"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of ranked 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Fragments and structures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embeddings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a:extLst>
                <a:ext uri="{FF2B5EF4-FFF2-40B4-BE49-F238E27FC236}">
                  <a16:creationId xmlns:a16="http://schemas.microsoft.com/office/drawing/2014/main" id="{AE84723C-CAAA-5A49-BA5A-EF7530ACA8B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7594" y="4255126"/>
              <a:ext cx="2360990" cy="95029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D605F0A1-B74A-DB9E-9066-904E893F469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2400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1D5FC1-4A8A-3429-5F1E-F67DA1686D4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48CBB9B2-3C53-5ABC-EB96-ACF4780C6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D6506B1-A086-EF79-B9F0-B3CD23C96D20}"/>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1DA97D23-D26E-9E9F-5BB5-9470A79530FD}"/>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Types of AI?</a:t>
            </a:r>
          </a:p>
        </p:txBody>
      </p:sp>
    </p:spTree>
    <p:extLst>
      <p:ext uri="{BB962C8B-B14F-4D97-AF65-F5344CB8AC3E}">
        <p14:creationId xmlns:p14="http://schemas.microsoft.com/office/powerpoint/2010/main" val="331382590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D7F1-A01D-5F3E-10C3-F2C56C665AB2}"/>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346342F2-A9AB-1A0E-A4CE-C2ACD3D7249A}"/>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76EC5C5D-EF1D-09A1-5C61-A13CCA4B48BB}"/>
              </a:ext>
            </a:extLst>
          </p:cNvPr>
          <p:cNvSpPr>
            <a:spLocks noGrp="1"/>
          </p:cNvSpPr>
          <p:nvPr>
            <p:ph type="dt" sz="half" idx="10"/>
          </p:nvPr>
        </p:nvSpPr>
        <p:spPr/>
        <p:txBody>
          <a:bodyPr/>
          <a:lstStyle/>
          <a:p>
            <a:r>
              <a:rPr lang="en-US"/>
              <a:t>14 De. 2023</a:t>
            </a:r>
            <a:endParaRPr lang="nl-NL"/>
          </a:p>
        </p:txBody>
      </p:sp>
      <p:sp>
        <p:nvSpPr>
          <p:cNvPr id="5" name="Footer Placeholder 4">
            <a:extLst>
              <a:ext uri="{FF2B5EF4-FFF2-40B4-BE49-F238E27FC236}">
                <a16:creationId xmlns:a16="http://schemas.microsoft.com/office/drawing/2014/main" id="{2C48E300-7518-C757-9C34-B74B39655018}"/>
              </a:ext>
            </a:extLst>
          </p:cNvPr>
          <p:cNvSpPr>
            <a:spLocks noGrp="1"/>
          </p:cNvSpPr>
          <p:nvPr>
            <p:ph type="ftr" sz="quarter" idx="11"/>
          </p:nvPr>
        </p:nvSpPr>
        <p:spPr/>
        <p:txBody>
          <a:bodyPr/>
          <a:lstStyle/>
          <a:p>
            <a:r>
              <a:rPr lang="en-US"/>
              <a:t>AI in Tox.</a:t>
            </a:r>
            <a:endParaRPr lang="nl-NL"/>
          </a:p>
        </p:txBody>
      </p:sp>
      <p:sp>
        <p:nvSpPr>
          <p:cNvPr id="6" name="Slide Number Placeholder 5">
            <a:extLst>
              <a:ext uri="{FF2B5EF4-FFF2-40B4-BE49-F238E27FC236}">
                <a16:creationId xmlns:a16="http://schemas.microsoft.com/office/drawing/2014/main" id="{0D6FF13D-BEAA-94DF-C262-6B97E9E55A9D}"/>
              </a:ext>
            </a:extLst>
          </p:cNvPr>
          <p:cNvSpPr>
            <a:spLocks noGrp="1"/>
          </p:cNvSpPr>
          <p:nvPr>
            <p:ph type="sldNum" sz="quarter" idx="12"/>
          </p:nvPr>
        </p:nvSpPr>
        <p:spPr/>
        <p:txBody>
          <a:bodyPr/>
          <a:lstStyle/>
          <a:p>
            <a:fld id="{A39C17D2-13B9-4643-8B86-513E5F8E7A04}" type="slidenum">
              <a:rPr lang="nl-NL" smtClean="0"/>
              <a:t>13</a:t>
            </a:fld>
            <a:endParaRPr lang="nl-NL"/>
          </a:p>
        </p:txBody>
      </p:sp>
    </p:spTree>
    <p:extLst>
      <p:ext uri="{BB962C8B-B14F-4D97-AF65-F5344CB8AC3E}">
        <p14:creationId xmlns:p14="http://schemas.microsoft.com/office/powerpoint/2010/main" val="1958574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What is deep learning?</a:t>
            </a:r>
          </a:p>
        </p:txBody>
      </p:sp>
    </p:spTree>
    <p:extLst>
      <p:ext uri="{BB962C8B-B14F-4D97-AF65-F5344CB8AC3E}">
        <p14:creationId xmlns:p14="http://schemas.microsoft.com/office/powerpoint/2010/main" val="130892333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8E30-5388-B3E7-A2B1-DF6D053E54D3}"/>
              </a:ext>
            </a:extLst>
          </p:cNvPr>
          <p:cNvSpPr>
            <a:spLocks noGrp="1"/>
          </p:cNvSpPr>
          <p:nvPr>
            <p:ph type="title"/>
          </p:nvPr>
        </p:nvSpPr>
        <p:spPr>
          <a:xfrm>
            <a:off x="544995" y="-29447"/>
            <a:ext cx="10515600" cy="1325563"/>
          </a:xfrm>
        </p:spPr>
        <p:txBody>
          <a:bodyPr/>
          <a:lstStyle/>
          <a:p>
            <a:r>
              <a:rPr lang="nl-NL" b="1" dirty="0" err="1"/>
              <a:t>Neural</a:t>
            </a:r>
            <a:r>
              <a:rPr lang="nl-NL" b="1" dirty="0"/>
              <a:t> Network</a:t>
            </a:r>
          </a:p>
        </p:txBody>
      </p:sp>
      <p:sp>
        <p:nvSpPr>
          <p:cNvPr id="4" name="Date Placeholder 3">
            <a:extLst>
              <a:ext uri="{FF2B5EF4-FFF2-40B4-BE49-F238E27FC236}">
                <a16:creationId xmlns:a16="http://schemas.microsoft.com/office/drawing/2014/main" id="{017530EA-88CD-EDC1-A1AF-03C228FE041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14 De. 2023</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EDF3D03-4DA3-58A6-ABF1-C06271C6CB4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 in 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8D3573A-7487-9402-23B5-624330BC66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3F3BDFA-12E2-7360-3D48-74FAC70DE640}"/>
              </a:ext>
            </a:extLst>
          </p:cNvPr>
          <p:cNvSpPr txBox="1"/>
          <p:nvPr/>
        </p:nvSpPr>
        <p:spPr>
          <a:xfrm>
            <a:off x="4959626" y="136525"/>
            <a:ext cx="609765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term “deep learning” comes from neural networks that contains several hidden layers, also called “deep neural networks”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36A9C013-93A7-39D5-A617-49FF326C5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86" y="1317453"/>
            <a:ext cx="3732338" cy="20453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C940FB-F1D7-928F-159F-480C4EF6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573" y="962826"/>
            <a:ext cx="4720142" cy="23999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C929730-7E8B-7F9E-B987-8304C4D24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50" y="3624831"/>
            <a:ext cx="4173604" cy="19198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rstanding of Gradient Descent: Intuition and Implementation | by Rishi  | GoPenAI">
            <a:extLst>
              <a:ext uri="{FF2B5EF4-FFF2-40B4-BE49-F238E27FC236}">
                <a16:creationId xmlns:a16="http://schemas.microsoft.com/office/drawing/2014/main" id="{7A36924F-576C-4D02-569A-BA30D1FDBD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9350" y="3710320"/>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9B88DE-63B2-D235-C17E-FF89524FE76B}"/>
              </a:ext>
            </a:extLst>
          </p:cNvPr>
          <p:cNvSpPr txBox="1"/>
          <p:nvPr/>
        </p:nvSpPr>
        <p:spPr>
          <a:xfrm>
            <a:off x="133350" y="578301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3Blue1Brown; https://www.youtube.com/watch?v=aircAruvnKk</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33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7C14-2AA9-0849-BBF0-592C2D9A8C57}"/>
              </a:ext>
            </a:extLst>
          </p:cNvPr>
          <p:cNvSpPr>
            <a:spLocks noGrp="1"/>
          </p:cNvSpPr>
          <p:nvPr>
            <p:ph type="title"/>
          </p:nvPr>
        </p:nvSpPr>
        <p:spPr>
          <a:xfrm>
            <a:off x="122322" y="91242"/>
            <a:ext cx="5187122" cy="779393"/>
          </a:xfrm>
        </p:spPr>
        <p:txBody>
          <a:bodyPr>
            <a:normAutofit/>
          </a:bodyPr>
          <a:lstStyle/>
          <a:p>
            <a:r>
              <a:rPr lang="en-US" b="1" dirty="0"/>
              <a:t>Type of learning/task</a:t>
            </a:r>
          </a:p>
        </p:txBody>
      </p:sp>
      <p:pic>
        <p:nvPicPr>
          <p:cNvPr id="10242" name="Picture 2" descr="Patterns in nature: Spots and dots – letting nature back in">
            <a:extLst>
              <a:ext uri="{FF2B5EF4-FFF2-40B4-BE49-F238E27FC236}">
                <a16:creationId xmlns:a16="http://schemas.microsoft.com/office/drawing/2014/main" id="{64DEE57C-6528-7941-9DD7-0B866A84E0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6" y="1238545"/>
            <a:ext cx="4385733" cy="43857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Japan&amp;#39;s monkeys wash their potatoes and ride deer like horses">
            <a:extLst>
              <a:ext uri="{FF2B5EF4-FFF2-40B4-BE49-F238E27FC236}">
                <a16:creationId xmlns:a16="http://schemas.microsoft.com/office/drawing/2014/main" id="{B6F23051-0BBC-4B49-B398-996F0CE93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266" y="987046"/>
            <a:ext cx="4480985" cy="2987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75F3873-64E7-9A48-9CBF-37B1C11CF3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34" b="3"/>
          <a:stretch/>
        </p:blipFill>
        <p:spPr bwMode="auto">
          <a:xfrm>
            <a:off x="7616310" y="1631092"/>
            <a:ext cx="2670148" cy="4518991"/>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0A5D27-AD65-CA4D-8E60-9BF2F48A5F14}"/>
              </a:ext>
            </a:extLst>
          </p:cNvPr>
          <p:cNvSpPr txBox="1"/>
          <p:nvPr/>
        </p:nvSpPr>
        <p:spPr>
          <a:xfrm>
            <a:off x="660824" y="5585501"/>
            <a:ext cx="265374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Pattern recognition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 / Correlation</a:t>
            </a:r>
          </a:p>
        </p:txBody>
      </p:sp>
      <p:sp>
        <p:nvSpPr>
          <p:cNvPr id="8" name="TextBox 7">
            <a:extLst>
              <a:ext uri="{FF2B5EF4-FFF2-40B4-BE49-F238E27FC236}">
                <a16:creationId xmlns:a16="http://schemas.microsoft.com/office/drawing/2014/main" id="{448D734C-6AD5-4A4C-A618-504B0BD795DE}"/>
              </a:ext>
            </a:extLst>
          </p:cNvPr>
          <p:cNvSpPr txBox="1"/>
          <p:nvPr/>
        </p:nvSpPr>
        <p:spPr>
          <a:xfrm>
            <a:off x="4000624" y="3948587"/>
            <a:ext cx="2617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 active learning</a:t>
            </a:r>
          </a:p>
        </p:txBody>
      </p:sp>
      <p:sp>
        <p:nvSpPr>
          <p:cNvPr id="7" name="TextBox 6">
            <a:extLst>
              <a:ext uri="{FF2B5EF4-FFF2-40B4-BE49-F238E27FC236}">
                <a16:creationId xmlns:a16="http://schemas.microsoft.com/office/drawing/2014/main" id="{3F00357F-635E-7E4D-B50C-F277B6EB329B}"/>
              </a:ext>
            </a:extLst>
          </p:cNvPr>
          <p:cNvSpPr txBox="1"/>
          <p:nvPr/>
        </p:nvSpPr>
        <p:spPr>
          <a:xfrm>
            <a:off x="7616310" y="6119336"/>
            <a:ext cx="35700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Problem solving / Transfer learning</a:t>
            </a:r>
          </a:p>
        </p:txBody>
      </p:sp>
      <p:pic>
        <p:nvPicPr>
          <p:cNvPr id="10248" name="Picture 8" descr="Babysitting Cute Wolf Pups | Snow Wolf Family And Me | BBC - YouTube">
            <a:extLst>
              <a:ext uri="{FF2B5EF4-FFF2-40B4-BE49-F238E27FC236}">
                <a16:creationId xmlns:a16="http://schemas.microsoft.com/office/drawing/2014/main" id="{91844CAC-A6D0-0D47-A68A-3468204D47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644" y="4460113"/>
            <a:ext cx="3662167" cy="20599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26E2580-C752-9642-8BB1-468CB4006C9B}"/>
              </a:ext>
            </a:extLst>
          </p:cNvPr>
          <p:cNvSpPr txBox="1"/>
          <p:nvPr/>
        </p:nvSpPr>
        <p:spPr>
          <a:xfrm>
            <a:off x="5109706" y="6488668"/>
            <a:ext cx="2385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a:t>
            </a:r>
          </a:p>
        </p:txBody>
      </p:sp>
      <p:pic>
        <p:nvPicPr>
          <p:cNvPr id="9" name="Picture 8">
            <a:extLst>
              <a:ext uri="{FF2B5EF4-FFF2-40B4-BE49-F238E27FC236}">
                <a16:creationId xmlns:a16="http://schemas.microsoft.com/office/drawing/2014/main" id="{E8696AEF-73CD-0B6A-0348-274DF8C9B075}"/>
              </a:ext>
            </a:extLst>
          </p:cNvPr>
          <p:cNvPicPr>
            <a:picLocks noChangeAspect="1"/>
          </p:cNvPicPr>
          <p:nvPr/>
        </p:nvPicPr>
        <p:blipFill>
          <a:blip r:embed="rId7"/>
          <a:stretch>
            <a:fillRect/>
          </a:stretch>
        </p:blipFill>
        <p:spPr>
          <a:xfrm>
            <a:off x="9487299" y="369332"/>
            <a:ext cx="2498187" cy="2804982"/>
          </a:xfrm>
          <a:prstGeom prst="rect">
            <a:avLst/>
          </a:prstGeom>
        </p:spPr>
      </p:pic>
      <p:sp>
        <p:nvSpPr>
          <p:cNvPr id="10" name="TextBox 9">
            <a:extLst>
              <a:ext uri="{FF2B5EF4-FFF2-40B4-BE49-F238E27FC236}">
                <a16:creationId xmlns:a16="http://schemas.microsoft.com/office/drawing/2014/main" id="{0FF8311C-334F-4530-9FA0-009158C46C68}"/>
              </a:ext>
            </a:extLst>
          </p:cNvPr>
          <p:cNvSpPr txBox="1"/>
          <p:nvPr/>
        </p:nvSpPr>
        <p:spPr>
          <a:xfrm>
            <a:off x="10396407" y="3174314"/>
            <a:ext cx="14579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AI</a:t>
            </a:r>
          </a:p>
        </p:txBody>
      </p:sp>
      <p:sp>
        <p:nvSpPr>
          <p:cNvPr id="3" name="Slide Number Placeholder 2">
            <a:extLst>
              <a:ext uri="{FF2B5EF4-FFF2-40B4-BE49-F238E27FC236}">
                <a16:creationId xmlns:a16="http://schemas.microsoft.com/office/drawing/2014/main" id="{3F740782-5EF2-011A-A465-66C8353521E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482098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57330AA-2320-294F-AB14-359411DEBA41}"/>
              </a:ext>
            </a:extLst>
          </p:cNvPr>
          <p:cNvPicPr>
            <a:picLocks noGrp="1" noChangeAspect="1"/>
          </p:cNvPicPr>
          <p:nvPr>
            <p:ph idx="1"/>
          </p:nvPr>
        </p:nvPicPr>
        <p:blipFill>
          <a:blip r:embed="rId2"/>
          <a:stretch>
            <a:fillRect/>
          </a:stretch>
        </p:blipFill>
        <p:spPr>
          <a:xfrm>
            <a:off x="926277" y="32657"/>
            <a:ext cx="10497787" cy="6792686"/>
          </a:xfrm>
        </p:spPr>
      </p:pic>
      <p:sp>
        <p:nvSpPr>
          <p:cNvPr id="2" name="Date Placeholder 1">
            <a:extLst>
              <a:ext uri="{FF2B5EF4-FFF2-40B4-BE49-F238E27FC236}">
                <a16:creationId xmlns:a16="http://schemas.microsoft.com/office/drawing/2014/main" id="{7BCA79C7-6AC1-7BB8-E2B1-BB9A79702B8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14 De. 2023</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B5ECC2C-F378-E713-9D3D-EA0385B9411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 in 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6CC28CF2-F9A3-E972-560C-BCDFED85E0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04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201874"/>
            <a:ext cx="9144000" cy="1634090"/>
          </a:xfrm>
        </p:spPr>
        <p:txBody>
          <a:bodyPr>
            <a:normAutofit fontScale="90000"/>
          </a:bodyPr>
          <a:lstStyle/>
          <a:p>
            <a:r>
              <a:rPr lang="en-US" b="1" dirty="0">
                <a:solidFill>
                  <a:srgbClr val="FFFFFF"/>
                </a:solidFill>
              </a:rPr>
              <a:t>How do we build a deep learning model?</a:t>
            </a:r>
          </a:p>
        </p:txBody>
      </p:sp>
    </p:spTree>
    <p:extLst>
      <p:ext uri="{BB962C8B-B14F-4D97-AF65-F5344CB8AC3E}">
        <p14:creationId xmlns:p14="http://schemas.microsoft.com/office/powerpoint/2010/main" val="338654712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2F8F8-9EC0-7447-BB6C-5AC0488D0781}"/>
              </a:ext>
            </a:extLst>
          </p:cNvPr>
          <p:cNvSpPr>
            <a:spLocks noGrp="1"/>
          </p:cNvSpPr>
          <p:nvPr>
            <p:ph type="title"/>
          </p:nvPr>
        </p:nvSpPr>
        <p:spPr>
          <a:xfrm>
            <a:off x="193706" y="96937"/>
            <a:ext cx="10515600" cy="556546"/>
          </a:xfrm>
        </p:spPr>
        <p:txBody>
          <a:bodyPr>
            <a:normAutofit fontScale="90000"/>
          </a:bodyPr>
          <a:lstStyle/>
          <a:p>
            <a:r>
              <a:rPr lang="en-US" b="1" dirty="0"/>
              <a:t>A minimal deep learning network (Perceptron)</a:t>
            </a:r>
          </a:p>
        </p:txBody>
      </p:sp>
      <p:sp>
        <p:nvSpPr>
          <p:cNvPr id="4" name="TextBox 3">
            <a:extLst>
              <a:ext uri="{FF2B5EF4-FFF2-40B4-BE49-F238E27FC236}">
                <a16:creationId xmlns:a16="http://schemas.microsoft.com/office/drawing/2014/main" id="{3A085E9F-8361-944A-988F-FE98620F1A2F}"/>
              </a:ext>
            </a:extLst>
          </p:cNvPr>
          <p:cNvSpPr txBox="1"/>
          <p:nvPr/>
        </p:nvSpPr>
        <p:spPr>
          <a:xfrm>
            <a:off x="6486848" y="6516660"/>
            <a:ext cx="570515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Adapted from Deep Learning with R, Cholet &amp; Allaire, 2019</a:t>
            </a:r>
          </a:p>
        </p:txBody>
      </p:sp>
      <p:sp>
        <p:nvSpPr>
          <p:cNvPr id="5" name="Rounded Rectangle 4">
            <a:extLst>
              <a:ext uri="{FF2B5EF4-FFF2-40B4-BE49-F238E27FC236}">
                <a16:creationId xmlns:a16="http://schemas.microsoft.com/office/drawing/2014/main" id="{5BD82D56-1D85-594F-B2F4-93EC48649799}"/>
              </a:ext>
            </a:extLst>
          </p:cNvPr>
          <p:cNvSpPr/>
          <p:nvPr/>
        </p:nvSpPr>
        <p:spPr>
          <a:xfrm>
            <a:off x="4235989" y="2332543"/>
            <a:ext cx="297455" cy="1861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270D35F-65BF-9F4D-8FAA-B102DA2C2197}"/>
              </a:ext>
            </a:extLst>
          </p:cNvPr>
          <p:cNvSpPr txBox="1"/>
          <p:nvPr/>
        </p:nvSpPr>
        <p:spPr>
          <a:xfrm>
            <a:off x="3580555" y="1970188"/>
            <a:ext cx="315983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pitchFamily="2" charset="0"/>
                <a:ea typeface="+mn-ea"/>
                <a:cs typeface="+mn-cs"/>
              </a:rPr>
              <a:t>activation = “</a:t>
            </a:r>
            <a:r>
              <a:rPr kumimoji="0" lang="en-US" sz="1200" b="0" i="0" u="none" strike="noStrike" kern="1200" cap="none" spc="0" normalizeH="0" baseline="0" noProof="0" dirty="0" err="1">
                <a:ln>
                  <a:noFill/>
                </a:ln>
                <a:solidFill>
                  <a:prstClr val="black"/>
                </a:solidFill>
                <a:effectLst/>
                <a:uLnTx/>
                <a:uFillTx/>
                <a:latin typeface="Courier" pitchFamily="2" charset="0"/>
                <a:ea typeface="+mn-ea"/>
                <a:cs typeface="+mn-cs"/>
              </a:rPr>
              <a:t>relu</a:t>
            </a:r>
            <a:r>
              <a:rPr kumimoji="0" lang="en-US" sz="1200" b="0" i="0" u="none" strike="noStrike" kern="1200" cap="none" spc="0" normalizeH="0" baseline="0" noProof="0" dirty="0">
                <a:ln>
                  <a:noFill/>
                </a:ln>
                <a:solidFill>
                  <a:prstClr val="black"/>
                </a:solidFill>
                <a:effectLst/>
                <a:uLnTx/>
                <a:uFillTx/>
                <a:latin typeface="Courier" pitchFamily="2" charset="0"/>
                <a:ea typeface="+mn-ea"/>
                <a:cs typeface="+mn-cs"/>
              </a:rPr>
              <a:t>”, units = 256</a:t>
            </a:r>
          </a:p>
        </p:txBody>
      </p:sp>
      <p:sp>
        <p:nvSpPr>
          <p:cNvPr id="11" name="Rounded Rectangle 10">
            <a:extLst>
              <a:ext uri="{FF2B5EF4-FFF2-40B4-BE49-F238E27FC236}">
                <a16:creationId xmlns:a16="http://schemas.microsoft.com/office/drawing/2014/main" id="{2B48E5DC-E496-8040-B3F6-24E3D0367373}"/>
              </a:ext>
            </a:extLst>
          </p:cNvPr>
          <p:cNvSpPr/>
          <p:nvPr/>
        </p:nvSpPr>
        <p:spPr>
          <a:xfrm>
            <a:off x="7415502" y="3062225"/>
            <a:ext cx="126682" cy="3974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0C75671-F8D9-6C44-B9E7-C0016E2B9AAA}"/>
              </a:ext>
            </a:extLst>
          </p:cNvPr>
          <p:cNvSpPr txBox="1"/>
          <p:nvPr/>
        </p:nvSpPr>
        <p:spPr>
          <a:xfrm>
            <a:off x="4052211" y="4182667"/>
            <a:ext cx="7377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a:t>
            </a:r>
          </a:p>
        </p:txBody>
      </p:sp>
      <p:sp>
        <p:nvSpPr>
          <p:cNvPr id="14" name="TextBox 13">
            <a:extLst>
              <a:ext uri="{FF2B5EF4-FFF2-40B4-BE49-F238E27FC236}">
                <a16:creationId xmlns:a16="http://schemas.microsoft.com/office/drawing/2014/main" id="{636AB354-9FA7-FD44-83A3-5C432D3DAD58}"/>
              </a:ext>
            </a:extLst>
          </p:cNvPr>
          <p:cNvSpPr txBox="1"/>
          <p:nvPr/>
        </p:nvSpPr>
        <p:spPr>
          <a:xfrm>
            <a:off x="7287456" y="4177426"/>
            <a:ext cx="8258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output</a:t>
            </a:r>
          </a:p>
        </p:txBody>
      </p:sp>
      <p:pic>
        <p:nvPicPr>
          <p:cNvPr id="20" name="Graphic 19" descr="Table with solid fill">
            <a:extLst>
              <a:ext uri="{FF2B5EF4-FFF2-40B4-BE49-F238E27FC236}">
                <a16:creationId xmlns:a16="http://schemas.microsoft.com/office/drawing/2014/main" id="{888DDD87-CB78-2A42-8B65-7473AF5BD0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082" y="2219908"/>
            <a:ext cx="2111560" cy="2111560"/>
          </a:xfrm>
          <a:prstGeom prst="rect">
            <a:avLst/>
          </a:prstGeom>
        </p:spPr>
      </p:pic>
      <p:pic>
        <p:nvPicPr>
          <p:cNvPr id="21" name="Graphic 20" descr="Table with solid fill">
            <a:extLst>
              <a:ext uri="{FF2B5EF4-FFF2-40B4-BE49-F238E27FC236}">
                <a16:creationId xmlns:a16="http://schemas.microsoft.com/office/drawing/2014/main" id="{E6EF36C4-F5A8-C149-ADBD-EC1B081A7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624" y="1327296"/>
            <a:ext cx="2074420" cy="2074420"/>
          </a:xfrm>
          <a:prstGeom prst="rect">
            <a:avLst/>
          </a:prstGeom>
        </p:spPr>
      </p:pic>
      <p:sp>
        <p:nvSpPr>
          <p:cNvPr id="22" name="TextBox 21">
            <a:extLst>
              <a:ext uri="{FF2B5EF4-FFF2-40B4-BE49-F238E27FC236}">
                <a16:creationId xmlns:a16="http://schemas.microsoft.com/office/drawing/2014/main" id="{F3C137A0-4446-414F-B6FB-4F8C7C2D6A06}"/>
              </a:ext>
            </a:extLst>
          </p:cNvPr>
          <p:cNvSpPr txBox="1"/>
          <p:nvPr/>
        </p:nvSpPr>
        <p:spPr>
          <a:xfrm>
            <a:off x="9189421" y="2324145"/>
            <a:ext cx="625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a:t>
            </a:r>
          </a:p>
        </p:txBody>
      </p:sp>
      <p:sp>
        <p:nvSpPr>
          <p:cNvPr id="23" name="Right Arrow 22">
            <a:extLst>
              <a:ext uri="{FF2B5EF4-FFF2-40B4-BE49-F238E27FC236}">
                <a16:creationId xmlns:a16="http://schemas.microsoft.com/office/drawing/2014/main" id="{35116BE0-3E47-D941-8535-DCA50022CE94}"/>
              </a:ext>
            </a:extLst>
          </p:cNvPr>
          <p:cNvSpPr/>
          <p:nvPr/>
        </p:nvSpPr>
        <p:spPr>
          <a:xfrm>
            <a:off x="3190127" y="3062832"/>
            <a:ext cx="835286" cy="429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ight Arrow 23">
            <a:extLst>
              <a:ext uri="{FF2B5EF4-FFF2-40B4-BE49-F238E27FC236}">
                <a16:creationId xmlns:a16="http://schemas.microsoft.com/office/drawing/2014/main" id="{774CD674-F86E-B343-A64C-9986C356C8A8}"/>
              </a:ext>
            </a:extLst>
          </p:cNvPr>
          <p:cNvSpPr/>
          <p:nvPr/>
        </p:nvSpPr>
        <p:spPr>
          <a:xfrm>
            <a:off x="8124340" y="3062832"/>
            <a:ext cx="835286" cy="429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CCCD290-D4EE-504E-9B43-41963D8C7D13}"/>
              </a:ext>
            </a:extLst>
          </p:cNvPr>
          <p:cNvSpPr txBox="1"/>
          <p:nvPr/>
        </p:nvSpPr>
        <p:spPr>
          <a:xfrm>
            <a:off x="9480036" y="2748585"/>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26" name="TextBox 25">
            <a:extLst>
              <a:ext uri="{FF2B5EF4-FFF2-40B4-BE49-F238E27FC236}">
                <a16:creationId xmlns:a16="http://schemas.microsoft.com/office/drawing/2014/main" id="{5405E883-0CEB-5340-8DD7-46FC87A073F3}"/>
              </a:ext>
            </a:extLst>
          </p:cNvPr>
          <p:cNvSpPr txBox="1"/>
          <p:nvPr/>
        </p:nvSpPr>
        <p:spPr>
          <a:xfrm>
            <a:off x="9480036" y="3091022"/>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27" name="TextBox 26">
            <a:extLst>
              <a:ext uri="{FF2B5EF4-FFF2-40B4-BE49-F238E27FC236}">
                <a16:creationId xmlns:a16="http://schemas.microsoft.com/office/drawing/2014/main" id="{8F6B1177-3FD7-6642-804B-D737231E12D0}"/>
              </a:ext>
            </a:extLst>
          </p:cNvPr>
          <p:cNvSpPr txBox="1"/>
          <p:nvPr/>
        </p:nvSpPr>
        <p:spPr>
          <a:xfrm>
            <a:off x="9502167" y="3433459"/>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pic>
        <p:nvPicPr>
          <p:cNvPr id="28" name="Graphic 27" descr="Table with solid fill">
            <a:extLst>
              <a:ext uri="{FF2B5EF4-FFF2-40B4-BE49-F238E27FC236}">
                <a16:creationId xmlns:a16="http://schemas.microsoft.com/office/drawing/2014/main" id="{660F0200-2F4F-EB44-B50B-B04D79AAE0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624" y="3185031"/>
            <a:ext cx="2074420" cy="2074420"/>
          </a:xfrm>
          <a:prstGeom prst="rect">
            <a:avLst/>
          </a:prstGeom>
        </p:spPr>
      </p:pic>
      <p:sp>
        <p:nvSpPr>
          <p:cNvPr id="29" name="TextBox 28">
            <a:extLst>
              <a:ext uri="{FF2B5EF4-FFF2-40B4-BE49-F238E27FC236}">
                <a16:creationId xmlns:a16="http://schemas.microsoft.com/office/drawing/2014/main" id="{DC8E03B0-EC3F-A64F-A83C-9753E2AF9B34}"/>
              </a:ext>
            </a:extLst>
          </p:cNvPr>
          <p:cNvSpPr txBox="1"/>
          <p:nvPr/>
        </p:nvSpPr>
        <p:spPr>
          <a:xfrm>
            <a:off x="1298161" y="3679584"/>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a:t>
            </a:r>
          </a:p>
        </p:txBody>
      </p:sp>
      <p:sp>
        <p:nvSpPr>
          <p:cNvPr id="30" name="TextBox 29">
            <a:extLst>
              <a:ext uri="{FF2B5EF4-FFF2-40B4-BE49-F238E27FC236}">
                <a16:creationId xmlns:a16="http://schemas.microsoft.com/office/drawing/2014/main" id="{E167B538-9369-A542-A730-2BE41EF8ADC3}"/>
              </a:ext>
            </a:extLst>
          </p:cNvPr>
          <p:cNvSpPr txBox="1"/>
          <p:nvPr/>
        </p:nvSpPr>
        <p:spPr>
          <a:xfrm>
            <a:off x="1320195" y="4022021"/>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31" name="TextBox 30">
            <a:extLst>
              <a:ext uri="{FF2B5EF4-FFF2-40B4-BE49-F238E27FC236}">
                <a16:creationId xmlns:a16="http://schemas.microsoft.com/office/drawing/2014/main" id="{CBD72510-DD50-664E-A329-9DA7B01B2510}"/>
              </a:ext>
            </a:extLst>
          </p:cNvPr>
          <p:cNvSpPr txBox="1"/>
          <p:nvPr/>
        </p:nvSpPr>
        <p:spPr>
          <a:xfrm>
            <a:off x="1320292" y="4364458"/>
            <a:ext cx="3305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t>
            </a:r>
          </a:p>
        </p:txBody>
      </p:sp>
      <p:sp>
        <p:nvSpPr>
          <p:cNvPr id="33" name="TextBox 32">
            <a:extLst>
              <a:ext uri="{FF2B5EF4-FFF2-40B4-BE49-F238E27FC236}">
                <a16:creationId xmlns:a16="http://schemas.microsoft.com/office/drawing/2014/main" id="{60563637-2DE4-5742-B021-59AA40A564B9}"/>
              </a:ext>
            </a:extLst>
          </p:cNvPr>
          <p:cNvSpPr txBox="1"/>
          <p:nvPr/>
        </p:nvSpPr>
        <p:spPr>
          <a:xfrm>
            <a:off x="1836280" y="1459020"/>
            <a:ext cx="11112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Train data</a:t>
            </a:r>
          </a:p>
        </p:txBody>
      </p:sp>
      <p:sp>
        <p:nvSpPr>
          <p:cNvPr id="34" name="TextBox 33">
            <a:extLst>
              <a:ext uri="{FF2B5EF4-FFF2-40B4-BE49-F238E27FC236}">
                <a16:creationId xmlns:a16="http://schemas.microsoft.com/office/drawing/2014/main" id="{C3186DE4-127B-534A-9E3C-A52A6E5DD9C5}"/>
              </a:ext>
            </a:extLst>
          </p:cNvPr>
          <p:cNvSpPr txBox="1"/>
          <p:nvPr/>
        </p:nvSpPr>
        <p:spPr>
          <a:xfrm>
            <a:off x="1923676" y="3307824"/>
            <a:ext cx="10238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Test data</a:t>
            </a:r>
          </a:p>
        </p:txBody>
      </p:sp>
      <p:sp>
        <p:nvSpPr>
          <p:cNvPr id="35" name="Bent Arrow 34">
            <a:extLst>
              <a:ext uri="{FF2B5EF4-FFF2-40B4-BE49-F238E27FC236}">
                <a16:creationId xmlns:a16="http://schemas.microsoft.com/office/drawing/2014/main" id="{9ABAD69A-0A81-044E-8D5E-B47A73C5F8CA}"/>
              </a:ext>
            </a:extLst>
          </p:cNvPr>
          <p:cNvSpPr/>
          <p:nvPr/>
        </p:nvSpPr>
        <p:spPr>
          <a:xfrm flipH="1" flipV="1">
            <a:off x="3210953" y="4246039"/>
            <a:ext cx="7017559" cy="9027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Bent Arrow 35">
            <a:extLst>
              <a:ext uri="{FF2B5EF4-FFF2-40B4-BE49-F238E27FC236}">
                <a16:creationId xmlns:a16="http://schemas.microsoft.com/office/drawing/2014/main" id="{FAA028B2-3F9D-2242-8EE2-248E7E6854C8}"/>
              </a:ext>
            </a:extLst>
          </p:cNvPr>
          <p:cNvSpPr/>
          <p:nvPr/>
        </p:nvSpPr>
        <p:spPr>
          <a:xfrm flipH="1">
            <a:off x="3215743" y="1508183"/>
            <a:ext cx="7017559" cy="7974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0B273540-06D5-9C42-884A-480C45244853}"/>
              </a:ext>
            </a:extLst>
          </p:cNvPr>
          <p:cNvSpPr txBox="1"/>
          <p:nvPr/>
        </p:nvSpPr>
        <p:spPr>
          <a:xfrm>
            <a:off x="3210953" y="828375"/>
            <a:ext cx="74615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Learning efficiency / loss function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loss =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binary_crossentropy</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GB" sz="1800" b="0" i="0" u="none" strike="noStrike" kern="1200" cap="none" spc="0" normalizeH="0" baseline="0" noProof="0" dirty="0">
                <a:ln>
                  <a:noFill/>
                </a:ln>
                <a:solidFill>
                  <a:prstClr val="black"/>
                </a:solidFill>
                <a:effectLst/>
                <a:uLnTx/>
                <a:uFillTx/>
                <a:latin typeface="Courier" pitchFamily="2" charset="0"/>
                <a:ea typeface="+mn-ea"/>
                <a:cs typeface="+mn-cs"/>
              </a:rPr>
              <a:t>optimizer = "</a:t>
            </a:r>
            <a:r>
              <a:rPr kumimoji="0" lang="en-GB" sz="1800" b="0" i="0" u="none" strike="noStrike" kern="1200" cap="none" spc="0" normalizeH="0" baseline="0" noProof="0" dirty="0" err="1">
                <a:ln>
                  <a:noFill/>
                </a:ln>
                <a:solidFill>
                  <a:prstClr val="black"/>
                </a:solidFill>
                <a:effectLst/>
                <a:uLnTx/>
                <a:uFillTx/>
                <a:latin typeface="Courier" pitchFamily="2" charset="0"/>
                <a:ea typeface="+mn-ea"/>
                <a:cs typeface="+mn-cs"/>
              </a:rPr>
              <a:t>rmsprop</a:t>
            </a:r>
            <a:r>
              <a:rPr kumimoji="0" lang="en-GB" sz="1800" b="0" i="0" u="none" strike="noStrike" kern="1200" cap="none" spc="0" normalizeH="0" baseline="0" noProof="0" dirty="0">
                <a:ln>
                  <a:noFill/>
                </a:ln>
                <a:solidFill>
                  <a:prstClr val="black"/>
                </a:solidFill>
                <a:effectLst/>
                <a:uLnTx/>
                <a:uFillTx/>
                <a:latin typeface="Courier" pitchFamily="2" charset="0"/>
                <a:ea typeface="+mn-ea"/>
                <a:cs typeface="+mn-cs"/>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8" name="TextBox 37">
            <a:extLst>
              <a:ext uri="{FF2B5EF4-FFF2-40B4-BE49-F238E27FC236}">
                <a16:creationId xmlns:a16="http://schemas.microsoft.com/office/drawing/2014/main" id="{146BD2C1-8308-6D45-9B01-A893D0765024}"/>
              </a:ext>
            </a:extLst>
          </p:cNvPr>
          <p:cNvSpPr txBox="1"/>
          <p:nvPr/>
        </p:nvSpPr>
        <p:spPr>
          <a:xfrm>
            <a:off x="5247186" y="5072876"/>
            <a:ext cx="49240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Model validation (</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metrics  = “accuracy”)</a:t>
            </a:r>
          </a:p>
        </p:txBody>
      </p:sp>
      <p:sp>
        <p:nvSpPr>
          <p:cNvPr id="39" name="Text Placeholder 2">
            <a:extLst>
              <a:ext uri="{FF2B5EF4-FFF2-40B4-BE49-F238E27FC236}">
                <a16:creationId xmlns:a16="http://schemas.microsoft.com/office/drawing/2014/main" id="{8C5CC74C-04D8-0B42-9F20-32DB897734D8}"/>
              </a:ext>
            </a:extLst>
          </p:cNvPr>
          <p:cNvSpPr>
            <a:spLocks noGrp="1"/>
          </p:cNvSpPr>
          <p:nvPr>
            <p:ph type="body" sz="quarter" idx="11"/>
          </p:nvPr>
        </p:nvSpPr>
        <p:spPr>
          <a:xfrm>
            <a:off x="171282" y="5123149"/>
            <a:ext cx="5075903" cy="1932134"/>
          </a:xfrm>
        </p:spPr>
        <p:txBody>
          <a:bodyPr>
            <a:normAutofit/>
          </a:bodyPr>
          <a:lstStyle/>
          <a:p>
            <a:r>
              <a:rPr lang="en-GB" sz="1600" b="1" dirty="0"/>
              <a:t>In machine learning, </a:t>
            </a:r>
          </a:p>
          <a:p>
            <a:r>
              <a:rPr lang="en-GB" sz="1600" b="1" dirty="0"/>
              <a:t>a </a:t>
            </a:r>
            <a:r>
              <a:rPr lang="en-GB" sz="1600" b="1" i="1" dirty="0"/>
              <a:t>category</a:t>
            </a:r>
            <a:r>
              <a:rPr lang="en-GB" sz="1600" b="1" dirty="0"/>
              <a:t> in a classification problem is called a </a:t>
            </a:r>
            <a:r>
              <a:rPr lang="en-GB" sz="1600" b="1" i="1" dirty="0"/>
              <a:t>class</a:t>
            </a:r>
            <a:r>
              <a:rPr lang="en-GB" sz="1600" b="1" dirty="0"/>
              <a:t>. </a:t>
            </a:r>
          </a:p>
          <a:p>
            <a:r>
              <a:rPr lang="en-GB" sz="1600" b="1" dirty="0"/>
              <a:t>Data points are called </a:t>
            </a:r>
            <a:r>
              <a:rPr lang="en-GB" sz="1600" b="1" i="1" dirty="0"/>
              <a:t>samples</a:t>
            </a:r>
            <a:r>
              <a:rPr lang="en-GB" sz="1600" b="1" dirty="0"/>
              <a:t>. </a:t>
            </a:r>
          </a:p>
          <a:p>
            <a:r>
              <a:rPr lang="en-GB" sz="1600" b="1" dirty="0"/>
              <a:t>The class associated with a specific sample is called a </a:t>
            </a:r>
            <a:r>
              <a:rPr lang="en-GB" sz="1600" b="1" i="1" dirty="0"/>
              <a:t>label</a:t>
            </a:r>
            <a:r>
              <a:rPr lang="en-GB" sz="1600" b="1" dirty="0"/>
              <a:t>. </a:t>
            </a:r>
          </a:p>
          <a:p>
            <a:endParaRPr lang="en-US" sz="1600" b="1" dirty="0"/>
          </a:p>
        </p:txBody>
      </p:sp>
      <p:sp>
        <p:nvSpPr>
          <p:cNvPr id="40" name="TextBox 39">
            <a:extLst>
              <a:ext uri="{FF2B5EF4-FFF2-40B4-BE49-F238E27FC236}">
                <a16:creationId xmlns:a16="http://schemas.microsoft.com/office/drawing/2014/main" id="{8682B1EA-9364-EB4D-8364-42A62576918A}"/>
              </a:ext>
            </a:extLst>
          </p:cNvPr>
          <p:cNvSpPr txBox="1"/>
          <p:nvPr/>
        </p:nvSpPr>
        <p:spPr>
          <a:xfrm>
            <a:off x="352075" y="2523374"/>
            <a:ext cx="8595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a:t>
            </a:r>
          </a:p>
        </p:txBody>
      </p:sp>
      <p:cxnSp>
        <p:nvCxnSpPr>
          <p:cNvPr id="42" name="Straight Arrow Connector 41">
            <a:extLst>
              <a:ext uri="{FF2B5EF4-FFF2-40B4-BE49-F238E27FC236}">
                <a16:creationId xmlns:a16="http://schemas.microsoft.com/office/drawing/2014/main" id="{A8988C6B-7A0A-3149-BECA-93591170B3D6}"/>
              </a:ext>
            </a:extLst>
          </p:cNvPr>
          <p:cNvCxnSpPr>
            <a:cxnSpLocks/>
          </p:cNvCxnSpPr>
          <p:nvPr/>
        </p:nvCxnSpPr>
        <p:spPr>
          <a:xfrm flipH="1">
            <a:off x="9724550" y="2219908"/>
            <a:ext cx="1243659" cy="669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2A4FEE9-B739-214A-92CB-3ACABA3122B9}"/>
              </a:ext>
            </a:extLst>
          </p:cNvPr>
          <p:cNvSpPr txBox="1"/>
          <p:nvPr/>
        </p:nvSpPr>
        <p:spPr>
          <a:xfrm>
            <a:off x="10655463" y="1906890"/>
            <a:ext cx="6383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label</a:t>
            </a:r>
          </a:p>
        </p:txBody>
      </p:sp>
      <p:sp>
        <p:nvSpPr>
          <p:cNvPr id="46" name="TextBox 45">
            <a:extLst>
              <a:ext uri="{FF2B5EF4-FFF2-40B4-BE49-F238E27FC236}">
                <a16:creationId xmlns:a16="http://schemas.microsoft.com/office/drawing/2014/main" id="{B9865693-4008-C547-987D-6899C57690FE}"/>
              </a:ext>
            </a:extLst>
          </p:cNvPr>
          <p:cNvSpPr txBox="1"/>
          <p:nvPr/>
        </p:nvSpPr>
        <p:spPr>
          <a:xfrm>
            <a:off x="881914" y="3240286"/>
            <a:ext cx="993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category</a:t>
            </a:r>
          </a:p>
        </p:txBody>
      </p:sp>
      <p:sp>
        <p:nvSpPr>
          <p:cNvPr id="49" name="TextBox 48">
            <a:extLst>
              <a:ext uri="{FF2B5EF4-FFF2-40B4-BE49-F238E27FC236}">
                <a16:creationId xmlns:a16="http://schemas.microsoft.com/office/drawing/2014/main" id="{B814A2A3-9F41-CA44-9D28-3EDF6E2F14FF}"/>
              </a:ext>
            </a:extLst>
          </p:cNvPr>
          <p:cNvSpPr txBox="1"/>
          <p:nvPr/>
        </p:nvSpPr>
        <p:spPr>
          <a:xfrm>
            <a:off x="6727783" y="1955642"/>
            <a:ext cx="32528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pitchFamily="2" charset="0"/>
                <a:ea typeface="+mn-ea"/>
                <a:cs typeface="+mn-cs"/>
              </a:rPr>
              <a:t>activation = “</a:t>
            </a:r>
            <a:r>
              <a:rPr kumimoji="0" lang="en-US" sz="1200" b="0" i="0" u="none" strike="noStrike" kern="1200" cap="none" spc="0" normalizeH="0" baseline="0" noProof="0" dirty="0" err="1">
                <a:ln>
                  <a:noFill/>
                </a:ln>
                <a:solidFill>
                  <a:prstClr val="black"/>
                </a:solidFill>
                <a:effectLst/>
                <a:uLnTx/>
                <a:uFillTx/>
                <a:latin typeface="Courier" pitchFamily="2" charset="0"/>
                <a:ea typeface="+mn-ea"/>
                <a:cs typeface="+mn-cs"/>
              </a:rPr>
              <a:t>softmax</a:t>
            </a:r>
            <a:r>
              <a:rPr kumimoji="0" lang="en-US" sz="1200" b="0" i="0" u="none" strike="noStrike" kern="1200" cap="none" spc="0" normalizeH="0" baseline="0" noProof="0" dirty="0">
                <a:ln>
                  <a:noFill/>
                </a:ln>
                <a:solidFill>
                  <a:prstClr val="black"/>
                </a:solidFill>
                <a:effectLst/>
                <a:uLnTx/>
                <a:uFillTx/>
                <a:latin typeface="Courier" pitchFamily="2" charset="0"/>
                <a:ea typeface="+mn-ea"/>
                <a:cs typeface="+mn-cs"/>
              </a:rPr>
              <a:t>”, units = 3</a:t>
            </a:r>
          </a:p>
        </p:txBody>
      </p:sp>
      <p:sp>
        <p:nvSpPr>
          <p:cNvPr id="50" name="Right Arrow 49">
            <a:extLst>
              <a:ext uri="{FF2B5EF4-FFF2-40B4-BE49-F238E27FC236}">
                <a16:creationId xmlns:a16="http://schemas.microsoft.com/office/drawing/2014/main" id="{D720A8F0-B640-A145-B034-E4EBE8638868}"/>
              </a:ext>
            </a:extLst>
          </p:cNvPr>
          <p:cNvSpPr/>
          <p:nvPr/>
        </p:nvSpPr>
        <p:spPr>
          <a:xfrm>
            <a:off x="5159945" y="3032978"/>
            <a:ext cx="1835743" cy="4296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A7070DCE-12B0-8D1D-53A9-CB7730D4953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448534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Principles of Machine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022275" cy="1833775"/>
          </a:xfrm>
        </p:spPr>
        <p:txBody>
          <a:bodyPr>
            <a:normAutofit fontScale="92500" lnSpcReduction="20000"/>
          </a:bodyPr>
          <a:lstStyle/>
          <a:p>
            <a:pPr algn="l"/>
            <a:r>
              <a:rPr lang="en-US" sz="1700" dirty="0"/>
              <a:t>Marc A.T. Teunis, PhD,</a:t>
            </a:r>
          </a:p>
          <a:p>
            <a:pPr algn="l"/>
            <a:r>
              <a:rPr lang="en-US" sz="1700" dirty="0"/>
              <a:t>Associate professor,</a:t>
            </a:r>
          </a:p>
          <a:p>
            <a:pPr algn="l"/>
            <a:r>
              <a:rPr lang="en-US" sz="1700" dirty="0"/>
              <a:t>University of Applied Sciences, Utrecht</a:t>
            </a:r>
          </a:p>
          <a:p>
            <a:pPr algn="l"/>
            <a:r>
              <a:rPr lang="en-US" sz="1700" dirty="0"/>
              <a:t>The Netherlands</a:t>
            </a:r>
          </a:p>
          <a:p>
            <a:pPr algn="l"/>
            <a:endParaRPr lang="en-US" sz="1700" dirty="0"/>
          </a:p>
          <a:p>
            <a:pPr algn="l"/>
            <a:r>
              <a:rPr lang="en-US" sz="1700" dirty="0"/>
              <a:t>PET Course NAMs in Toxicology, 14 December, 2023</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CC980AF-DE8C-9280-5576-BBB384F9EDA1}"/>
              </a:ext>
            </a:extLst>
          </p:cNvPr>
          <p:cNvSpPr txBox="1"/>
          <p:nvPr/>
        </p:nvSpPr>
        <p:spPr>
          <a:xfrm>
            <a:off x="1244409" y="51168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tinyurl.com</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mltox-lecture</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FD2F3303-0E3F-6EB0-81C9-E940A98DCA67}"/>
              </a:ext>
            </a:extLst>
          </p:cNvPr>
          <p:cNvSpPr txBox="1"/>
          <p:nvPr/>
        </p:nvSpPr>
        <p:spPr>
          <a:xfrm>
            <a:off x="9619485" y="5266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ontox-project.eu</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pic>
        <p:nvPicPr>
          <p:cNvPr id="1026" name="Picture 2" descr="ONTOX project">
            <a:extLst>
              <a:ext uri="{FF2B5EF4-FFF2-40B4-BE49-F238E27FC236}">
                <a16:creationId xmlns:a16="http://schemas.microsoft.com/office/drawing/2014/main" id="{5E5312D7-C1C6-DA41-93D4-B975F7229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3906" y="433095"/>
            <a:ext cx="190500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D6A0-6183-384A-BBF4-9AD7C7F94FB0}"/>
              </a:ext>
            </a:extLst>
          </p:cNvPr>
          <p:cNvSpPr>
            <a:spLocks noGrp="1"/>
          </p:cNvSpPr>
          <p:nvPr>
            <p:ph type="title"/>
          </p:nvPr>
        </p:nvSpPr>
        <p:spPr>
          <a:xfrm>
            <a:off x="268185" y="-196438"/>
            <a:ext cx="10515600" cy="1325563"/>
          </a:xfrm>
        </p:spPr>
        <p:txBody>
          <a:bodyPr>
            <a:normAutofit/>
          </a:bodyPr>
          <a:lstStyle/>
          <a:p>
            <a:r>
              <a:rPr lang="en-US" b="1" dirty="0"/>
              <a:t>Choosing an architecture</a:t>
            </a:r>
          </a:p>
        </p:txBody>
      </p:sp>
      <p:sp>
        <p:nvSpPr>
          <p:cNvPr id="4" name="Content Placeholder 3">
            <a:extLst>
              <a:ext uri="{FF2B5EF4-FFF2-40B4-BE49-F238E27FC236}">
                <a16:creationId xmlns:a16="http://schemas.microsoft.com/office/drawing/2014/main" id="{6890F69E-7EE5-B94A-BFAA-59CE7982B53B}"/>
              </a:ext>
            </a:extLst>
          </p:cNvPr>
          <p:cNvSpPr>
            <a:spLocks noGrp="1"/>
          </p:cNvSpPr>
          <p:nvPr>
            <p:ph idx="1"/>
          </p:nvPr>
        </p:nvSpPr>
        <p:spPr>
          <a:xfrm>
            <a:off x="480137" y="1129125"/>
            <a:ext cx="5843807" cy="5037741"/>
          </a:xfrm>
        </p:spPr>
        <p:txBody>
          <a:bodyPr>
            <a:normAutofit fontScale="92500" lnSpcReduction="20000"/>
          </a:bodyPr>
          <a:lstStyle/>
          <a:p>
            <a:pPr>
              <a:lnSpc>
                <a:spcPct val="120000"/>
              </a:lnSpc>
            </a:pPr>
            <a:r>
              <a:rPr lang="en-US" dirty="0"/>
              <a:t>Select model for the task</a:t>
            </a:r>
          </a:p>
          <a:p>
            <a:pPr>
              <a:lnSpc>
                <a:spcPct val="120000"/>
              </a:lnSpc>
            </a:pPr>
            <a:r>
              <a:rPr lang="en-US" dirty="0"/>
              <a:t>Start simple</a:t>
            </a:r>
          </a:p>
          <a:p>
            <a:pPr>
              <a:lnSpc>
                <a:spcPct val="120000"/>
              </a:lnSpc>
            </a:pPr>
            <a:r>
              <a:rPr lang="en-US" dirty="0"/>
              <a:t>Experiment with the topology or model flavor</a:t>
            </a:r>
          </a:p>
          <a:p>
            <a:pPr>
              <a:lnSpc>
                <a:spcPct val="120000"/>
              </a:lnSpc>
            </a:pPr>
            <a:r>
              <a:rPr lang="en-US" dirty="0"/>
              <a:t>Use data partitioning or K-fold cross validation</a:t>
            </a:r>
          </a:p>
          <a:p>
            <a:pPr>
              <a:lnSpc>
                <a:spcPct val="120000"/>
              </a:lnSpc>
            </a:pPr>
            <a:r>
              <a:rPr lang="en-US" dirty="0"/>
              <a:t>Run with simulations of the data </a:t>
            </a:r>
          </a:p>
          <a:p>
            <a:pPr>
              <a:lnSpc>
                <a:spcPct val="120000"/>
              </a:lnSpc>
            </a:pPr>
            <a:r>
              <a:rPr lang="en-US" dirty="0"/>
              <a:t>Compare methods/models to compare performance</a:t>
            </a:r>
          </a:p>
          <a:p>
            <a:pPr>
              <a:lnSpc>
                <a:spcPct val="120000"/>
              </a:lnSpc>
            </a:pPr>
            <a:r>
              <a:rPr lang="en-US" dirty="0"/>
              <a:t>Tune hyperparameters</a:t>
            </a:r>
          </a:p>
        </p:txBody>
      </p:sp>
      <p:pic>
        <p:nvPicPr>
          <p:cNvPr id="17410" name="Picture 2">
            <a:extLst>
              <a:ext uri="{FF2B5EF4-FFF2-40B4-BE49-F238E27FC236}">
                <a16:creationId xmlns:a16="http://schemas.microsoft.com/office/drawing/2014/main" id="{1C116700-55C9-8246-9381-50D4B5D08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083"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587B5D9C-6404-E39B-AB17-500D18D0BB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14 De. 2023</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ABDE4C4-73B8-F16A-CBDB-2978554AD33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 in 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E6A0C38-1EE1-405D-632E-5CB057A0D2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941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46036" y="2358645"/>
            <a:ext cx="9144000" cy="1634090"/>
          </a:xfrm>
        </p:spPr>
        <p:txBody>
          <a:bodyPr>
            <a:normAutofit fontScale="90000"/>
          </a:bodyPr>
          <a:lstStyle/>
          <a:p>
            <a:r>
              <a:rPr lang="en-US" b="1" dirty="0">
                <a:solidFill>
                  <a:srgbClr val="FFFFFF"/>
                </a:solidFill>
              </a:rPr>
              <a:t>Input data for Deep Learning models </a:t>
            </a:r>
            <a:br>
              <a:rPr lang="en-US" b="1" dirty="0">
                <a:solidFill>
                  <a:srgbClr val="FFFFFF"/>
                </a:solidFill>
              </a:rPr>
            </a:br>
            <a:r>
              <a:rPr lang="en-US" b="1" dirty="0">
                <a:solidFill>
                  <a:srgbClr val="FFFFFF"/>
                </a:solidFill>
              </a:rPr>
              <a:t>- </a:t>
            </a:r>
            <a:r>
              <a:rPr lang="en-US" b="1" i="1" dirty="0">
                <a:solidFill>
                  <a:srgbClr val="FFFFFF"/>
                </a:solidFill>
              </a:rPr>
              <a:t>Tensors -</a:t>
            </a:r>
          </a:p>
        </p:txBody>
      </p:sp>
    </p:spTree>
    <p:extLst>
      <p:ext uri="{BB962C8B-B14F-4D97-AF65-F5344CB8AC3E}">
        <p14:creationId xmlns:p14="http://schemas.microsoft.com/office/powerpoint/2010/main" val="230779285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BGRectangle">
            <a:extLst>
              <a:ext uri="{FF2B5EF4-FFF2-40B4-BE49-F238E27FC236}">
                <a16:creationId xmlns:a16="http://schemas.microsoft.com/office/drawing/2014/main" id="{25E8815A-9407-4234-B08F-A1E49DCD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6182"/>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0">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4">
            <a:extLst>
              <a:ext uri="{FF2B5EF4-FFF2-40B4-BE49-F238E27FC236}">
                <a16:creationId xmlns:a16="http://schemas.microsoft.com/office/drawing/2014/main" id="{C7F131F6-976A-4704-A9F0-B17D4857752F}"/>
              </a:ext>
            </a:extLst>
          </p:cNvPr>
          <p:cNvPicPr>
            <a:picLocks noChangeAspect="1"/>
          </p:cNvPicPr>
          <p:nvPr/>
        </p:nvPicPr>
        <p:blipFill rotWithShape="1">
          <a:blip r:embed="rId2">
            <a:alphaModFix amt="50000"/>
          </a:blip>
          <a:srcRect t="4796" b="4843"/>
          <a:stretch/>
        </p:blipFill>
        <p:spPr>
          <a:xfrm>
            <a:off x="20" y="1"/>
            <a:ext cx="12191980" cy="6857999"/>
          </a:xfrm>
          <a:prstGeom prst="rect">
            <a:avLst/>
          </a:prstGeom>
        </p:spPr>
      </p:pic>
      <p:sp>
        <p:nvSpPr>
          <p:cNvPr id="2" name="Title 1">
            <a:extLst>
              <a:ext uri="{FF2B5EF4-FFF2-40B4-BE49-F238E27FC236}">
                <a16:creationId xmlns:a16="http://schemas.microsoft.com/office/drawing/2014/main" id="{62F06734-4933-594C-AE39-6EB15F6236FD}"/>
              </a:ext>
            </a:extLst>
          </p:cNvPr>
          <p:cNvSpPr>
            <a:spLocks noGrp="1"/>
          </p:cNvSpPr>
          <p:nvPr>
            <p:ph type="title"/>
          </p:nvPr>
        </p:nvSpPr>
        <p:spPr>
          <a:xfrm>
            <a:off x="838200" y="963877"/>
            <a:ext cx="3494362" cy="4930246"/>
          </a:xfrm>
        </p:spPr>
        <p:txBody>
          <a:bodyPr>
            <a:normAutofit/>
          </a:bodyPr>
          <a:lstStyle/>
          <a:p>
            <a:pPr algn="r"/>
            <a:r>
              <a:rPr lang="en-US" b="1" dirty="0">
                <a:solidFill>
                  <a:schemeClr val="bg1"/>
                </a:solidFill>
              </a:rPr>
              <a:t>Tensors as input for neural networks</a:t>
            </a:r>
          </a:p>
        </p:txBody>
      </p:sp>
      <p:sp>
        <p:nvSpPr>
          <p:cNvPr id="18" name="!!Line">
            <a:extLst>
              <a:ext uri="{FF2B5EF4-FFF2-40B4-BE49-F238E27FC236}">
                <a16:creationId xmlns:a16="http://schemas.microsoft.com/office/drawing/2014/main" id="{C9C56819-FD02-4626-ABF5-85C7463C9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0580" y="2057400"/>
            <a:ext cx="27432" cy="2743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722FB2-2731-E243-A8FF-229B5B71A68D}"/>
              </a:ext>
            </a:extLst>
          </p:cNvPr>
          <p:cNvSpPr>
            <a:spLocks noGrp="1"/>
          </p:cNvSpPr>
          <p:nvPr>
            <p:ph idx="1"/>
          </p:nvPr>
        </p:nvSpPr>
        <p:spPr>
          <a:xfrm>
            <a:off x="4976031" y="963877"/>
            <a:ext cx="6377769" cy="4930246"/>
          </a:xfrm>
        </p:spPr>
        <p:txBody>
          <a:bodyPr anchor="ctr">
            <a:normAutofit/>
          </a:bodyPr>
          <a:lstStyle/>
          <a:p>
            <a:pPr marL="0" indent="0">
              <a:buNone/>
            </a:pPr>
            <a:r>
              <a:rPr lang="en-US" sz="3200" dirty="0">
                <a:solidFill>
                  <a:schemeClr val="bg1"/>
                </a:solidFill>
              </a:rPr>
              <a:t>Tensors are </a:t>
            </a:r>
            <a:r>
              <a:rPr lang="en-US" sz="3200" i="1" dirty="0">
                <a:solidFill>
                  <a:schemeClr val="bg1"/>
                </a:solidFill>
              </a:rPr>
              <a:t>generalizations</a:t>
            </a:r>
            <a:r>
              <a:rPr lang="en-US" sz="3200" dirty="0">
                <a:solidFill>
                  <a:schemeClr val="bg1"/>
                </a:solidFill>
              </a:rPr>
              <a:t> of vectors, that function as input for ML algorithms.</a:t>
            </a:r>
          </a:p>
          <a:p>
            <a:pPr marL="0" indent="0">
              <a:buNone/>
            </a:pPr>
            <a:endParaRPr lang="en-US" sz="3200" dirty="0">
              <a:solidFill>
                <a:schemeClr val="bg1"/>
              </a:solidFill>
            </a:endParaRPr>
          </a:p>
          <a:p>
            <a:pPr marL="0" indent="0">
              <a:buNone/>
            </a:pPr>
            <a:r>
              <a:rPr lang="en-US" sz="3200" dirty="0">
                <a:solidFill>
                  <a:schemeClr val="bg1"/>
                </a:solidFill>
              </a:rPr>
              <a:t>Let’s look at some examples</a:t>
            </a:r>
          </a:p>
        </p:txBody>
      </p:sp>
      <p:sp>
        <p:nvSpPr>
          <p:cNvPr id="4" name="Date Placeholder 3">
            <a:extLst>
              <a:ext uri="{FF2B5EF4-FFF2-40B4-BE49-F238E27FC236}">
                <a16:creationId xmlns:a16="http://schemas.microsoft.com/office/drawing/2014/main" id="{AAFC4543-E1BA-E924-1A92-E19094D3232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14 De. 2023</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2A0A118-9F91-9090-B6EE-9FAD934C0D0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 in 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5F851A9-6227-F85B-1873-B2EAFF9230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4964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B07CE1-66BE-3F46-8A63-8526FE143E31}"/>
              </a:ext>
            </a:extLst>
          </p:cNvPr>
          <p:cNvSpPr>
            <a:spLocks noGrp="1"/>
          </p:cNvSpPr>
          <p:nvPr>
            <p:ph type="title"/>
          </p:nvPr>
        </p:nvSpPr>
        <p:spPr>
          <a:xfrm>
            <a:off x="184008" y="129080"/>
            <a:ext cx="2880828" cy="698407"/>
          </a:xfrm>
        </p:spPr>
        <p:txBody>
          <a:bodyPr vert="horz" lIns="91440" tIns="45720" rIns="91440" bIns="45720" rtlCol="0" anchor="t">
            <a:normAutofit/>
          </a:bodyPr>
          <a:lstStyle/>
          <a:p>
            <a:r>
              <a:rPr lang="en-US" sz="4000" b="1" kern="1200" dirty="0">
                <a:solidFill>
                  <a:srgbClr val="FFFFFF"/>
                </a:solidFill>
                <a:latin typeface="+mj-lt"/>
                <a:ea typeface="+mj-ea"/>
                <a:cs typeface="+mj-cs"/>
              </a:rPr>
              <a:t>Tensors</a:t>
            </a:r>
          </a:p>
        </p:txBody>
      </p:sp>
      <p:pic>
        <p:nvPicPr>
          <p:cNvPr id="1026" name="Picture 2" descr="Deep Learning: Introduction to Tensors &amp;amp; TensorFlow | by Victor Roman |  Towards Data Science">
            <a:extLst>
              <a:ext uri="{FF2B5EF4-FFF2-40B4-BE49-F238E27FC236}">
                <a16:creationId xmlns:a16="http://schemas.microsoft.com/office/drawing/2014/main" id="{AF3BB8BA-3689-C744-BFB8-A7210BDA9A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838" y="202165"/>
            <a:ext cx="5819919" cy="592358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785CC58-E74A-C64E-910D-968EC02A62D3}"/>
              </a:ext>
            </a:extLst>
          </p:cNvPr>
          <p:cNvSpPr txBox="1"/>
          <p:nvPr/>
        </p:nvSpPr>
        <p:spPr>
          <a:xfrm>
            <a:off x="4038603" y="6220150"/>
            <a:ext cx="610099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https://towardsdatascience.com/deep-learning-introduction-to-tensors-tensorflow-36ce3663528f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B31682D6-1C32-AF41-9408-4CFCE52796CD}"/>
              </a:ext>
            </a:extLst>
          </p:cNvPr>
          <p:cNvSpPr txBox="1"/>
          <p:nvPr/>
        </p:nvSpPr>
        <p:spPr>
          <a:xfrm>
            <a:off x="161320" y="1177119"/>
            <a:ext cx="3715963"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1D Tensor: No real-world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2D Tensor: Vector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features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3D Tensor: Time series or 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timesteps, features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4D Tensor: Images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height, width, channels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or</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channels, height, width</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5D Tensor: Video</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(samples, frames, height, width, channels)</a:t>
            </a:r>
            <a:br>
              <a:rPr kumimoji="0" lang="en-US" sz="1800" b="0" i="1"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br>
            <a:endParaRPr kumimoji="0" lang="en-US" sz="1800" b="0" i="1"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
        <p:nvSpPr>
          <p:cNvPr id="4" name="Date Placeholder 3">
            <a:extLst>
              <a:ext uri="{FF2B5EF4-FFF2-40B4-BE49-F238E27FC236}">
                <a16:creationId xmlns:a16="http://schemas.microsoft.com/office/drawing/2014/main" id="{877543B8-9BFE-E361-02F7-2220367797F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14 De. 2023</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4FEDC26-556B-2FF4-5A99-295CF0F971A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 in 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4067286-8BF3-7809-1A4F-AC261005DD4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392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484243"/>
            <a:ext cx="9144000" cy="1186915"/>
          </a:xfrm>
        </p:spPr>
        <p:txBody>
          <a:bodyPr>
            <a:normAutofit/>
          </a:bodyPr>
          <a:lstStyle/>
          <a:p>
            <a:r>
              <a:rPr lang="en-US" dirty="0">
                <a:solidFill>
                  <a:srgbClr val="FFFFFF"/>
                </a:solidFill>
              </a:rPr>
              <a:t>Where to start?</a:t>
            </a:r>
          </a:p>
        </p:txBody>
      </p:sp>
    </p:spTree>
    <p:extLst>
      <p:ext uri="{BB962C8B-B14F-4D97-AF65-F5344CB8AC3E}">
        <p14:creationId xmlns:p14="http://schemas.microsoft.com/office/powerpoint/2010/main" val="359917264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73093-989D-B749-880F-686976DD28F3}"/>
              </a:ext>
            </a:extLst>
          </p:cNvPr>
          <p:cNvSpPr>
            <a:spLocks noGrp="1"/>
          </p:cNvSpPr>
          <p:nvPr>
            <p:ph type="title"/>
          </p:nvPr>
        </p:nvSpPr>
        <p:spPr>
          <a:xfrm>
            <a:off x="330200" y="283441"/>
            <a:ext cx="10515600" cy="556546"/>
          </a:xfrm>
        </p:spPr>
        <p:txBody>
          <a:bodyPr>
            <a:normAutofit fontScale="90000"/>
          </a:bodyPr>
          <a:lstStyle/>
          <a:p>
            <a:r>
              <a:rPr lang="en-US" dirty="0"/>
              <a:t>Open Source Programming languages / frameworks</a:t>
            </a:r>
          </a:p>
        </p:txBody>
      </p:sp>
      <p:pic>
        <p:nvPicPr>
          <p:cNvPr id="6146" name="Picture 2">
            <a:extLst>
              <a:ext uri="{FF2B5EF4-FFF2-40B4-BE49-F238E27FC236}">
                <a16:creationId xmlns:a16="http://schemas.microsoft.com/office/drawing/2014/main" id="{9BC2BF66-38FF-6C4E-BAD7-FC4EC115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056928"/>
            <a:ext cx="1906163" cy="14773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pload.wikimedia.org/wikipedia/commons/thumb/c/...">
            <a:extLst>
              <a:ext uri="{FF2B5EF4-FFF2-40B4-BE49-F238E27FC236}">
                <a16:creationId xmlns:a16="http://schemas.microsoft.com/office/drawing/2014/main" id="{4D51D14C-C16D-954C-8234-D115D9F5A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19" y="988949"/>
            <a:ext cx="1666856" cy="16668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eo4j Graph Database &amp;amp; Cypher - YouTube">
            <a:extLst>
              <a:ext uri="{FF2B5EF4-FFF2-40B4-BE49-F238E27FC236}">
                <a16:creationId xmlns:a16="http://schemas.microsoft.com/office/drawing/2014/main" id="{DD4B6C8C-6F4C-0B4C-8436-0CEB70D2D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60" t="7230" r="23820" b="9686"/>
          <a:stretch/>
        </p:blipFill>
        <p:spPr bwMode="auto">
          <a:xfrm>
            <a:off x="4861331" y="885415"/>
            <a:ext cx="2402418" cy="2074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222F8F-DC02-F04D-97B9-8FC9570A9884}"/>
              </a:ext>
            </a:extLst>
          </p:cNvPr>
          <p:cNvSpPr txBox="1"/>
          <p:nvPr/>
        </p:nvSpPr>
        <p:spPr>
          <a:xfrm>
            <a:off x="616849" y="2713061"/>
            <a:ext cx="1906163" cy="175432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p:txBody>
      </p:sp>
      <p:sp>
        <p:nvSpPr>
          <p:cNvPr id="8" name="TextBox 7">
            <a:extLst>
              <a:ext uri="{FF2B5EF4-FFF2-40B4-BE49-F238E27FC236}">
                <a16:creationId xmlns:a16="http://schemas.microsoft.com/office/drawing/2014/main" id="{25DB222E-6D5B-7F4B-B0E0-7D684546615D}"/>
              </a:ext>
            </a:extLst>
          </p:cNvPr>
          <p:cNvSpPr txBox="1"/>
          <p:nvPr/>
        </p:nvSpPr>
        <p:spPr>
          <a:xfrm>
            <a:off x="2531480" y="2657445"/>
            <a:ext cx="2460096"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Natural Language 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RDKit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63B45DC-9B86-C84E-AB7C-A6CA62FEF509}"/>
              </a:ext>
            </a:extLst>
          </p:cNvPr>
          <p:cNvSpPr txBox="1"/>
          <p:nvPr/>
        </p:nvSpPr>
        <p:spPr>
          <a:xfrm>
            <a:off x="4803653" y="3084501"/>
            <a:ext cx="2460096"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Algorithms</a:t>
            </a:r>
          </a:p>
        </p:txBody>
      </p:sp>
      <p:pic>
        <p:nvPicPr>
          <p:cNvPr id="1026" name="Picture 2" descr="Eager Execution in Tensorflow. Our last meeting held on 23rd June… | by AI  Saturdays Lagos | AI Saturdays Lagos Blog | Medium">
            <a:extLst>
              <a:ext uri="{FF2B5EF4-FFF2-40B4-BE49-F238E27FC236}">
                <a16:creationId xmlns:a16="http://schemas.microsoft.com/office/drawing/2014/main" id="{0EA457A2-4EB8-E649-93AB-FC145CCCF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25" t="3244" r="12945" b="139"/>
          <a:stretch/>
        </p:blipFill>
        <p:spPr bwMode="auto">
          <a:xfrm>
            <a:off x="7263749" y="956231"/>
            <a:ext cx="2402418" cy="1666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kit-learn - Wikipedia">
            <a:extLst>
              <a:ext uri="{FF2B5EF4-FFF2-40B4-BE49-F238E27FC236}">
                <a16:creationId xmlns:a16="http://schemas.microsoft.com/office/drawing/2014/main" id="{117CC51C-BC7A-CD4E-9ABE-F70E94518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1272" y="356797"/>
            <a:ext cx="274452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tom-pipes · GitHub Topics · GitHub">
            <a:extLst>
              <a:ext uri="{FF2B5EF4-FFF2-40B4-BE49-F238E27FC236}">
                <a16:creationId xmlns:a16="http://schemas.microsoft.com/office/drawing/2014/main" id="{F39A8AD5-3380-5840-84FC-B1A886F2E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350" y="3820635"/>
            <a:ext cx="3514603" cy="14299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ugging Face - Qiita">
            <a:extLst>
              <a:ext uri="{FF2B5EF4-FFF2-40B4-BE49-F238E27FC236}">
                <a16:creationId xmlns:a16="http://schemas.microsoft.com/office/drawing/2014/main" id="{F6126E34-AEAA-EA2B-64C6-65C584F37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9350" y="5096705"/>
            <a:ext cx="4036884" cy="14905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You Should Learn PyTorch in 2023: A Comprehensive Guide">
            <a:extLst>
              <a:ext uri="{FF2B5EF4-FFF2-40B4-BE49-F238E27FC236}">
                <a16:creationId xmlns:a16="http://schemas.microsoft.com/office/drawing/2014/main" id="{F0361D9F-3AA9-1CBE-EEB0-9462B328B3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1902" y="2462674"/>
            <a:ext cx="2678670" cy="13393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1B5BD4-B7F4-25CB-889E-23017E0F66A4}"/>
              </a:ext>
            </a:extLst>
          </p:cNvPr>
          <p:cNvSpPr txBox="1"/>
          <p:nvPr/>
        </p:nvSpPr>
        <p:spPr>
          <a:xfrm>
            <a:off x="166424" y="5316265"/>
            <a:ext cx="610054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https://rviews.rstudio.com/2020/07/20/shallow-neural-net-from-scratch-using-r-part-1/</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rviews.rstudio.com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/2020/07/24/building-a-neural-net-from-scratch-using-r-part-2/</a:t>
            </a:r>
          </a:p>
        </p:txBody>
      </p:sp>
      <p:sp>
        <p:nvSpPr>
          <p:cNvPr id="3" name="Slide Number Placeholder 2">
            <a:extLst>
              <a:ext uri="{FF2B5EF4-FFF2-40B4-BE49-F238E27FC236}">
                <a16:creationId xmlns:a16="http://schemas.microsoft.com/office/drawing/2014/main" id="{BEF2098C-1912-02EE-C331-49FAFB1FEFC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743974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15B8-4EEC-09EA-9F86-04FABCE59D34}"/>
              </a:ext>
            </a:extLst>
          </p:cNvPr>
          <p:cNvSpPr>
            <a:spLocks noGrp="1"/>
          </p:cNvSpPr>
          <p:nvPr>
            <p:ph type="title"/>
          </p:nvPr>
        </p:nvSpPr>
        <p:spPr>
          <a:xfrm>
            <a:off x="245076" y="0"/>
            <a:ext cx="10515600" cy="1325563"/>
          </a:xfrm>
        </p:spPr>
        <p:txBody>
          <a:bodyPr/>
          <a:lstStyle/>
          <a:p>
            <a:r>
              <a:rPr lang="nl-NL" dirty="0" err="1"/>
              <a:t>Tidymodels</a:t>
            </a:r>
            <a:r>
              <a:rPr lang="nl-NL" dirty="0"/>
              <a:t> (hands on </a:t>
            </a:r>
            <a:r>
              <a:rPr lang="nl-NL" dirty="0" err="1"/>
              <a:t>example</a:t>
            </a:r>
            <a:r>
              <a:rPr lang="nl-NL" dirty="0"/>
              <a:t>)</a:t>
            </a:r>
          </a:p>
        </p:txBody>
      </p:sp>
      <p:sp>
        <p:nvSpPr>
          <p:cNvPr id="4" name="Date Placeholder 3">
            <a:extLst>
              <a:ext uri="{FF2B5EF4-FFF2-40B4-BE49-F238E27FC236}">
                <a16:creationId xmlns:a16="http://schemas.microsoft.com/office/drawing/2014/main" id="{D416FF90-A68A-D06C-7E87-121739A00A0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14 De. 2023</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5C487EF-40CD-BFA9-47A5-BB31E97C55A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 in 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C3A9B8E-37CD-6288-D6B8-4C844AB8A3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diagram of a process&#10;&#10;Description automatically generated">
            <a:extLst>
              <a:ext uri="{FF2B5EF4-FFF2-40B4-BE49-F238E27FC236}">
                <a16:creationId xmlns:a16="http://schemas.microsoft.com/office/drawing/2014/main" id="{BB912FA2-2B91-2368-F0CF-4F8F60336CD2}"/>
              </a:ext>
            </a:extLst>
          </p:cNvPr>
          <p:cNvPicPr>
            <a:picLocks noChangeAspect="1"/>
          </p:cNvPicPr>
          <p:nvPr/>
        </p:nvPicPr>
        <p:blipFill>
          <a:blip r:embed="rId2"/>
          <a:stretch>
            <a:fillRect/>
          </a:stretch>
        </p:blipFill>
        <p:spPr>
          <a:xfrm>
            <a:off x="444843" y="1069459"/>
            <a:ext cx="10966647" cy="4219229"/>
          </a:xfrm>
          <a:prstGeom prst="rect">
            <a:avLst/>
          </a:prstGeom>
        </p:spPr>
      </p:pic>
      <p:sp>
        <p:nvSpPr>
          <p:cNvPr id="9" name="TextBox 8">
            <a:extLst>
              <a:ext uri="{FF2B5EF4-FFF2-40B4-BE49-F238E27FC236}">
                <a16:creationId xmlns:a16="http://schemas.microsoft.com/office/drawing/2014/main" id="{5B60470A-9EF9-CB9E-A832-7102AB4EA624}"/>
              </a:ext>
            </a:extLst>
          </p:cNvPr>
          <p:cNvSpPr txBox="1"/>
          <p:nvPr/>
        </p:nvSpPr>
        <p:spPr>
          <a:xfrm>
            <a:off x="986482" y="3583459"/>
            <a:ext cx="6458490"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Split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specification</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engine,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predictors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Workflow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Tune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Fit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Evaluate</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083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Hands-on AI examples in Toxicology (in R)</a:t>
            </a:r>
          </a:p>
        </p:txBody>
      </p:sp>
    </p:spTree>
    <p:extLst>
      <p:ext uri="{BB962C8B-B14F-4D97-AF65-F5344CB8AC3E}">
        <p14:creationId xmlns:p14="http://schemas.microsoft.com/office/powerpoint/2010/main" val="391045391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94FA-3CCD-8836-426F-0723BDE31488}"/>
              </a:ext>
            </a:extLst>
          </p:cNvPr>
          <p:cNvSpPr>
            <a:spLocks noGrp="1"/>
          </p:cNvSpPr>
          <p:nvPr>
            <p:ph type="title"/>
          </p:nvPr>
        </p:nvSpPr>
        <p:spPr>
          <a:xfrm>
            <a:off x="304030" y="-405246"/>
            <a:ext cx="10515600" cy="1505883"/>
          </a:xfrm>
        </p:spPr>
        <p:txBody>
          <a:bodyPr vert="horz" lIns="91440" tIns="45720" rIns="91440" bIns="45720" rtlCol="0" anchor="ctr">
            <a:normAutofit/>
          </a:bodyPr>
          <a:lstStyle/>
          <a:p>
            <a:r>
              <a:rPr lang="en-US" sz="3200" b="1" kern="1200" dirty="0">
                <a:solidFill>
                  <a:schemeClr val="tx1"/>
                </a:solidFill>
                <a:latin typeface="+mj-lt"/>
                <a:ea typeface="+mj-ea"/>
                <a:cs typeface="+mj-cs"/>
              </a:rPr>
              <a:t>AI for information extraction; solving FAIR in Tox?</a:t>
            </a:r>
          </a:p>
        </p:txBody>
      </p:sp>
      <p:pic>
        <p:nvPicPr>
          <p:cNvPr id="2050" name="Picture 2">
            <a:extLst>
              <a:ext uri="{FF2B5EF4-FFF2-40B4-BE49-F238E27FC236}">
                <a16:creationId xmlns:a16="http://schemas.microsoft.com/office/drawing/2014/main" id="{D5A97C61-AAD1-1D5A-7EEF-8B1B9E56F6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9313" y="1075301"/>
            <a:ext cx="9394152" cy="5659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436760-22F4-56F7-AA79-EE4649B05352}"/>
              </a:ext>
            </a:extLst>
          </p:cNvPr>
          <p:cNvSpPr txBox="1"/>
          <p:nvPr/>
        </p:nvSpPr>
        <p:spPr>
          <a:xfrm>
            <a:off x="304030" y="54663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/10.1016/j.bbiosy.2022.100061</a:t>
            </a:r>
          </a:p>
        </p:txBody>
      </p:sp>
    </p:spTree>
    <p:extLst>
      <p:ext uri="{BB962C8B-B14F-4D97-AF65-F5344CB8AC3E}">
        <p14:creationId xmlns:p14="http://schemas.microsoft.com/office/powerpoint/2010/main" val="496974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16359" y="-42004"/>
            <a:ext cx="10515600" cy="1325563"/>
          </a:xfrm>
        </p:spPr>
        <p:txBody>
          <a:bodyPr/>
          <a:lstStyle/>
          <a:p>
            <a:r>
              <a:rPr lang="en-US" b="1" noProof="0" dirty="0"/>
              <a:t>Posit cloud: </a:t>
            </a:r>
            <a:r>
              <a:rPr lang="en-US" b="1" noProof="0" dirty="0">
                <a:hlinkClick r:id="rId2"/>
              </a:rPr>
              <a:t>https://tinyurl.com/4xwp25zz</a:t>
            </a:r>
            <a:r>
              <a:rPr lang="en-US" b="1" noProof="0" dirty="0"/>
              <a:t> </a:t>
            </a:r>
          </a:p>
        </p:txBody>
      </p:sp>
      <p:sp>
        <p:nvSpPr>
          <p:cNvPr id="4" name="Tijdelijke aanduiding voor voettekst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Predictive toxicology</a:t>
            </a:r>
            <a:endParaRPr kumimoji="0" lang="nl-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ijdelijke aanduiding voor dianumm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Date Placeholder 5"/>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023D52-ED0E-41D5-AC48-8AAFFEE252EE}" type="datetime1">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09-12-2024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RStudio Cloud - How to Get Started For Free">
            <a:extLst>
              <a:ext uri="{FF2B5EF4-FFF2-40B4-BE49-F238E27FC236}">
                <a16:creationId xmlns:a16="http://schemas.microsoft.com/office/drawing/2014/main" id="{4FD4401D-1186-A2E1-8C43-FDE9D76E1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5" y="1338151"/>
            <a:ext cx="9910119" cy="5574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92B534-B8BC-040D-8F56-748D6FD4F356}"/>
              </a:ext>
            </a:extLst>
          </p:cNvPr>
          <p:cNvSpPr txBox="1"/>
          <p:nvPr/>
        </p:nvSpPr>
        <p:spPr>
          <a:xfrm>
            <a:off x="116359" y="1501070"/>
            <a:ext cx="7755431"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err="1">
                <a:ln>
                  <a:noFill/>
                </a:ln>
                <a:solidFill>
                  <a:prstClr val="white"/>
                </a:solidFill>
                <a:effectLst/>
                <a:uLnTx/>
                <a:uFillTx/>
                <a:latin typeface="Calibri" panose="020F0502020204030204"/>
                <a:ea typeface="+mn-ea"/>
                <a:cs typeface="+mn-cs"/>
              </a:rPr>
              <a:t>Posit</a:t>
            </a: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rPr>
              <a:t> Cloud intro -&gt; </a:t>
            </a:r>
            <a:r>
              <a:rPr kumimoji="0" lang="nl-NL" sz="2800" b="0" i="0" u="none" strike="noStrike" kern="1200" cap="none" spc="0" normalizeH="0" baseline="0" noProof="0" dirty="0" err="1">
                <a:ln>
                  <a:noFill/>
                </a:ln>
                <a:solidFill>
                  <a:prstClr val="white"/>
                </a:solidFill>
                <a:effectLst/>
                <a:uLnTx/>
                <a:uFillTx/>
                <a:latin typeface="Calibri" panose="020F0502020204030204"/>
                <a:ea typeface="+mn-ea"/>
                <a:cs typeface="+mn-cs"/>
              </a:rPr>
              <a:t>https</a:t>
            </a: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nl-NL" sz="2800" b="0" i="0" u="none" strike="noStrike" kern="1200" cap="none" spc="0" normalizeH="0" baseline="0" noProof="0" dirty="0" err="1">
                <a:ln>
                  <a:noFill/>
                </a:ln>
                <a:solidFill>
                  <a:prstClr val="white"/>
                </a:solidFill>
                <a:effectLst/>
                <a:uLnTx/>
                <a:uFillTx/>
                <a:latin typeface="Calibri" panose="020F0502020204030204"/>
                <a:ea typeface="+mn-ea"/>
                <a:cs typeface="+mn-cs"/>
              </a:rPr>
              <a:t>www.youtube.com</a:t>
            </a: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nl-NL" sz="2800" b="0" i="0" u="none" strike="noStrike" kern="1200" cap="none" spc="0" normalizeH="0" baseline="0" noProof="0" dirty="0" err="1">
                <a:ln>
                  <a:noFill/>
                </a:ln>
                <a:solidFill>
                  <a:prstClr val="white"/>
                </a:solidFill>
                <a:effectLst/>
                <a:uLnTx/>
                <a:uFillTx/>
                <a:latin typeface="Calibri" panose="020F0502020204030204"/>
                <a:ea typeface="+mn-ea"/>
                <a:cs typeface="+mn-cs"/>
              </a:rPr>
              <a:t>watch?v</a:t>
            </a: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rPr>
              <a:t>=-fzwm4ZhVQQ  </a:t>
            </a:r>
          </a:p>
        </p:txBody>
      </p:sp>
      <p:sp>
        <p:nvSpPr>
          <p:cNvPr id="3" name="TextBox 2">
            <a:extLst>
              <a:ext uri="{FF2B5EF4-FFF2-40B4-BE49-F238E27FC236}">
                <a16:creationId xmlns:a16="http://schemas.microsoft.com/office/drawing/2014/main" id="{23282405-F105-9322-947E-F8EEE2B0A73F}"/>
              </a:ext>
            </a:extLst>
          </p:cNvPr>
          <p:cNvSpPr txBox="1"/>
          <p:nvPr/>
        </p:nvSpPr>
        <p:spPr>
          <a:xfrm>
            <a:off x="116358" y="5347651"/>
            <a:ext cx="7755431"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err="1">
                <a:ln>
                  <a:noFill/>
                </a:ln>
                <a:solidFill>
                  <a:prstClr val="white"/>
                </a:solidFill>
                <a:effectLst/>
                <a:uLnTx/>
                <a:uFillTx/>
                <a:latin typeface="Calibri" panose="020F0502020204030204"/>
                <a:ea typeface="+mn-ea"/>
                <a:cs typeface="+mn-cs"/>
              </a:rPr>
              <a:t>Materials</a:t>
            </a: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rPr>
              <a:t> -&gt; </a:t>
            </a: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hlinkClick r:id="rId4"/>
              </a:rPr>
              <a:t>https://github.com/VHP4Safety/pet-nams-ml</a:t>
            </a: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rPr>
              <a:t>Reader -&gt; </a:t>
            </a: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hlinkClick r:id="rId5"/>
              </a:rPr>
              <a:t>https://rstudio-connect.hu.nl/mltox/</a:t>
            </a:r>
            <a:r>
              <a:rPr kumimoji="0" lang="nl-NL" sz="2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62002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3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3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1" name="Freeform: Shape 4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2" name="Freeform: Shape 4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Freeform: Shape 4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4" name="Freeform: Shape 4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Theory</a:t>
            </a:r>
            <a:r>
              <a:rPr lang="nl-NL" sz="4800" dirty="0">
                <a:solidFill>
                  <a:schemeClr val="bg1"/>
                </a:solidFill>
              </a:rPr>
              <a:t> 1 – </a:t>
            </a:r>
            <a:br>
              <a:rPr lang="nl-NL" sz="4800" dirty="0">
                <a:solidFill>
                  <a:schemeClr val="bg1"/>
                </a:solidFill>
              </a:rPr>
            </a:br>
            <a:r>
              <a:rPr lang="nl-NL" sz="4800" dirty="0" err="1">
                <a:solidFill>
                  <a:schemeClr val="bg1"/>
                </a:solidFill>
              </a:rPr>
              <a:t>Principles</a:t>
            </a:r>
            <a:r>
              <a:rPr lang="nl-NL" sz="4800" dirty="0">
                <a:solidFill>
                  <a:schemeClr val="bg1"/>
                </a:solidFill>
              </a:rPr>
              <a:t> of Machine Learning</a:t>
            </a:r>
          </a:p>
        </p:txBody>
      </p:sp>
      <p:sp>
        <p:nvSpPr>
          <p:cNvPr id="3" name="Date Placeholder 2">
            <a:extLst>
              <a:ext uri="{FF2B5EF4-FFF2-40B4-BE49-F238E27FC236}">
                <a16:creationId xmlns:a16="http://schemas.microsoft.com/office/drawing/2014/main" id="{6D97C2E3-9BF5-AE07-7B97-020FC8114CAA}"/>
              </a:ext>
            </a:extLst>
          </p:cNvPr>
          <p:cNvSpPr>
            <a:spLocks noGrp="1"/>
          </p:cNvSpPr>
          <p:nvPr>
            <p:ph type="dt" sz="half" idx="10"/>
          </p:nvPr>
        </p:nvSpPr>
        <p:spPr>
          <a:xfrm rot="5400000">
            <a:off x="10735056" y="987552"/>
            <a:ext cx="2286000" cy="640080"/>
          </a:xfrm>
        </p:spPr>
        <p:txBody>
          <a:bodyPr anchor="ctr">
            <a:normAutofit/>
          </a:bodyPr>
          <a:lstStyle/>
          <a:p>
            <a:pPr marL="0" marR="0" lvl="0" indent="0" algn="r" defTabSz="914400" rtl="0" eaLnBrk="1" fontAlgn="auto" latinLnBrk="0" hangingPunct="1">
              <a:spcBef>
                <a:spcPts val="0"/>
              </a:spcBef>
              <a:spcAft>
                <a:spcPts val="600"/>
              </a:spcAft>
              <a:buClrTx/>
              <a:buSzTx/>
              <a:buFontTx/>
              <a:buNone/>
              <a:tabLst/>
              <a:defRPr/>
            </a:pPr>
            <a:r>
              <a:rPr kumimoji="0" lang="en-US" sz="1000" b="0" i="0" u="none" strike="noStrike" kern="1200" cap="none" spc="0" normalizeH="0" baseline="0" noProof="0">
                <a:ln>
                  <a:noFill/>
                </a:ln>
                <a:solidFill>
                  <a:schemeClr val="tx2"/>
                </a:solidFill>
                <a:effectLst/>
                <a:uLnTx/>
                <a:uFillTx/>
                <a:latin typeface="Calibri" panose="020F0502020204030204"/>
                <a:ea typeface="+mn-ea"/>
                <a:cs typeface="+mn-cs"/>
              </a:rPr>
              <a:t>14 De. 2023</a:t>
            </a:r>
            <a:endParaRPr kumimoji="0" lang="nl-NL" sz="1000" b="0" i="0" u="none" strike="noStrike" kern="1200" cap="none" spc="0" normalizeH="0" baseline="0" noProof="0">
              <a:ln>
                <a:noFill/>
              </a:ln>
              <a:solidFill>
                <a:schemeClr val="tx2"/>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86B41B81-6CBA-9695-409B-CB99E880355C}"/>
              </a:ext>
            </a:extLst>
          </p:cNvPr>
          <p:cNvSpPr>
            <a:spLocks noGrp="1"/>
          </p:cNvSpPr>
          <p:nvPr>
            <p:ph type="ftr" sz="quarter" idx="11"/>
          </p:nvPr>
        </p:nvSpPr>
        <p:spPr>
          <a:xfrm rot="5400000">
            <a:off x="10040112" y="4032504"/>
            <a:ext cx="3657600" cy="640080"/>
          </a:xfr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r>
              <a:rPr kumimoji="0" lang="en-US" sz="1000" b="0" i="0" u="none" strike="noStrike" kern="1200" cap="none" spc="0" normalizeH="0" baseline="0" noProof="0">
                <a:ln>
                  <a:noFill/>
                </a:ln>
                <a:solidFill>
                  <a:schemeClr val="tx2"/>
                </a:solidFill>
                <a:effectLst/>
                <a:uLnTx/>
                <a:uFillTx/>
                <a:latin typeface="Calibri" panose="020F0502020204030204"/>
                <a:ea typeface="+mn-ea"/>
                <a:cs typeface="+mn-cs"/>
              </a:rPr>
              <a:t>AI in Tox.</a:t>
            </a:r>
            <a:endParaRPr kumimoji="0" lang="nl-NL" sz="1000" b="0" i="0" u="none" strike="noStrike" kern="1200" cap="none" spc="0" normalizeH="0" baseline="0" noProof="0">
              <a:ln>
                <a:noFill/>
              </a:ln>
              <a:solidFill>
                <a:schemeClr val="tx2"/>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A93DD5C-6800-B06C-C666-DC2D5441B5B9}"/>
              </a:ext>
            </a:extLst>
          </p:cNvPr>
          <p:cNvSpPr>
            <a:spLocks noGrp="1"/>
          </p:cNvSpPr>
          <p:nvPr>
            <p:ph type="sldNum" sz="quarter" idx="12"/>
          </p:nvPr>
        </p:nvSpPr>
        <p:spPr>
          <a:xfrm>
            <a:off x="11548872" y="6217920"/>
            <a:ext cx="640080" cy="640080"/>
          </a:xfrm>
        </p:spPr>
        <p:txBody>
          <a:bodyPr>
            <a:normAutofit/>
          </a:bodyPr>
          <a:lstStyle/>
          <a:p>
            <a:pPr marL="0" marR="0" lvl="0" indent="0" algn="ctr" defTabSz="914400" rtl="0" eaLnBrk="1" fontAlgn="auto" latinLnBrk="0" hangingPunct="1">
              <a:spcBef>
                <a:spcPts val="0"/>
              </a:spcBef>
              <a:spcAft>
                <a:spcPts val="600"/>
              </a:spcAft>
              <a:buClrTx/>
              <a:buSzTx/>
              <a:buFontTx/>
              <a:buNone/>
              <a:tabLst/>
              <a:defRPr/>
            </a:pPr>
            <a:fld id="{A39C17D2-13B9-4643-8B86-513E5F8E7A04}" type="slidenum">
              <a:rPr kumimoji="0" lang="nl-NL" sz="1600" b="0" i="0" u="none" strike="noStrike" kern="1200" cap="none" spc="0" normalizeH="0" baseline="0" noProof="0">
                <a:ln>
                  <a:noFill/>
                </a:ln>
                <a:solidFill>
                  <a:schemeClr val="tx2"/>
                </a:solidFill>
                <a:effectLst/>
                <a:uLnTx/>
                <a:uFillTx/>
                <a:latin typeface="Calibri" panose="020F0502020204030204"/>
                <a:ea typeface="+mn-ea"/>
                <a:cs typeface="+mn-cs"/>
              </a:rPr>
              <a:pPr marL="0" marR="0" lvl="0" indent="0" algn="ctr" defTabSz="914400" rtl="0" eaLnBrk="1" fontAlgn="auto" latinLnBrk="0" hangingPunct="1">
                <a:spcBef>
                  <a:spcPts val="0"/>
                </a:spcBef>
                <a:spcAft>
                  <a:spcPts val="600"/>
                </a:spcAft>
                <a:buClrTx/>
                <a:buSzTx/>
                <a:buFontTx/>
                <a:buNone/>
                <a:tabLst/>
                <a:defRPr/>
              </a:pPr>
              <a:t>3</a:t>
            </a:fld>
            <a:endParaRPr kumimoji="0" lang="nl-NL" sz="1600" b="0" i="0" u="none" strike="noStrike" kern="1200" cap="none" spc="0" normalizeH="0" baseline="0" noProof="0">
              <a:ln>
                <a:noFill/>
              </a:ln>
              <a:solidFill>
                <a:schemeClr val="tx2"/>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extLst>
              <p:ext uri="{D42A27DB-BD31-4B8C-83A1-F6EECF244321}">
                <p14:modId xmlns:p14="http://schemas.microsoft.com/office/powerpoint/2010/main" val="409852414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105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3DE717-D0A2-C8D5-E3CD-CFBAC05DEC58}"/>
              </a:ext>
            </a:extLst>
          </p:cNvPr>
          <p:cNvSpPr>
            <a:spLocks noGrp="1"/>
          </p:cNvSpPr>
          <p:nvPr>
            <p:ph type="title"/>
          </p:nvPr>
        </p:nvSpPr>
        <p:spPr>
          <a:xfrm>
            <a:off x="1030381" y="2464652"/>
            <a:ext cx="4036334" cy="2387600"/>
          </a:xfrm>
        </p:spPr>
        <p:txBody>
          <a:bodyPr vert="horz" lIns="91440" tIns="45720" rIns="91440" bIns="45720" rtlCol="0" anchor="t">
            <a:normAutofit/>
          </a:bodyPr>
          <a:lstStyle/>
          <a:p>
            <a:r>
              <a:rPr lang="en-US" sz="5400" kern="1200" dirty="0">
                <a:solidFill>
                  <a:schemeClr val="tx1"/>
                </a:solidFill>
                <a:latin typeface="+mj-lt"/>
                <a:ea typeface="+mj-ea"/>
                <a:cs typeface="+mj-cs"/>
              </a:rPr>
              <a:t>Managing expectations</a:t>
            </a:r>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person pointing at a clock&#10;&#10;Description automatically generated">
            <a:extLst>
              <a:ext uri="{FF2B5EF4-FFF2-40B4-BE49-F238E27FC236}">
                <a16:creationId xmlns:a16="http://schemas.microsoft.com/office/drawing/2014/main" id="{1491AB30-021F-DAE0-A377-C3E396110BE8}"/>
              </a:ext>
            </a:extLst>
          </p:cNvPr>
          <p:cNvPicPr>
            <a:picLocks noChangeAspect="1"/>
          </p:cNvPicPr>
          <p:nvPr/>
        </p:nvPicPr>
        <p:blipFill>
          <a:blip r:embed="rId2"/>
          <a:stretch>
            <a:fillRect/>
          </a:stretch>
        </p:blipFill>
        <p:spPr>
          <a:xfrm>
            <a:off x="5957597" y="666728"/>
            <a:ext cx="5465791" cy="5465791"/>
          </a:xfrm>
          <a:prstGeom prst="rect">
            <a:avLst/>
          </a:prstGeom>
        </p:spPr>
      </p:pic>
      <p:sp>
        <p:nvSpPr>
          <p:cNvPr id="5" name="Footer Placeholder 4">
            <a:extLst>
              <a:ext uri="{FF2B5EF4-FFF2-40B4-BE49-F238E27FC236}">
                <a16:creationId xmlns:a16="http://schemas.microsoft.com/office/drawing/2014/main" id="{E73393CF-7CFD-B712-E3A5-0149912261AD}"/>
              </a:ext>
            </a:extLst>
          </p:cNvPr>
          <p:cNvSpPr>
            <a:spLocks noGrp="1"/>
          </p:cNvSpPr>
          <p:nvPr>
            <p:ph type="ftr" sz="quarter" idx="11"/>
          </p:nvPr>
        </p:nvSpPr>
        <p:spPr>
          <a:xfrm>
            <a:off x="1113809" y="6492240"/>
            <a:ext cx="3765762"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 in Tox.</a:t>
            </a:r>
          </a:p>
        </p:txBody>
      </p:sp>
      <p:sp>
        <p:nvSpPr>
          <p:cNvPr id="4" name="Date Placeholder 3">
            <a:extLst>
              <a:ext uri="{FF2B5EF4-FFF2-40B4-BE49-F238E27FC236}">
                <a16:creationId xmlns:a16="http://schemas.microsoft.com/office/drawing/2014/main" id="{2803E1C0-B1CE-67D2-5F40-9EDA52359D7C}"/>
              </a:ext>
            </a:extLst>
          </p:cNvPr>
          <p:cNvSpPr>
            <a:spLocks noGrp="1"/>
          </p:cNvSpPr>
          <p:nvPr>
            <p:ph type="dt" sz="half" idx="10"/>
          </p:nvPr>
        </p:nvSpPr>
        <p:spPr>
          <a:xfrm>
            <a:off x="5922492" y="6492240"/>
            <a:ext cx="27432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14 De. 2023</a:t>
            </a:r>
          </a:p>
        </p:txBody>
      </p:sp>
      <p:sp>
        <p:nvSpPr>
          <p:cNvPr id="6" name="Slide Number Placeholder 5">
            <a:extLst>
              <a:ext uri="{FF2B5EF4-FFF2-40B4-BE49-F238E27FC236}">
                <a16:creationId xmlns:a16="http://schemas.microsoft.com/office/drawing/2014/main" id="{1766CD5C-A77F-109E-8C37-865EC91491F5}"/>
              </a:ext>
            </a:extLst>
          </p:cNvPr>
          <p:cNvSpPr>
            <a:spLocks noGrp="1"/>
          </p:cNvSpPr>
          <p:nvPr>
            <p:ph type="sldNum" sz="quarter" idx="12"/>
          </p:nvPr>
        </p:nvSpPr>
        <p:spPr>
          <a:xfrm>
            <a:off x="8610600" y="6492240"/>
            <a:ext cx="1871749"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BB25AD9-1C5B-6D2D-E784-109F60ED3CAA}"/>
              </a:ext>
            </a:extLst>
          </p:cNvPr>
          <p:cNvSpPr txBox="1"/>
          <p:nvPr/>
        </p:nvSpPr>
        <p:spPr>
          <a:xfrm>
            <a:off x="5683296" y="6091701"/>
            <a:ext cx="31883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DALL-E, December 2023</a:t>
            </a:r>
          </a:p>
        </p:txBody>
      </p:sp>
      <p:sp>
        <p:nvSpPr>
          <p:cNvPr id="11" name="TextBox 10">
            <a:extLst>
              <a:ext uri="{FF2B5EF4-FFF2-40B4-BE49-F238E27FC236}">
                <a16:creationId xmlns:a16="http://schemas.microsoft.com/office/drawing/2014/main" id="{6C3D0578-FE84-7490-1209-FD0E36EB3A8B}"/>
              </a:ext>
            </a:extLst>
          </p:cNvPr>
          <p:cNvSpPr txBox="1"/>
          <p:nvPr/>
        </p:nvSpPr>
        <p:spPr>
          <a:xfrm>
            <a:off x="383131" y="243571"/>
            <a:ext cx="4993132"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“Create an image showing the concept 'manage expectations' in relation to me giving a 1.5 hour lecture on AI in toxicology. It is way not enough time to introduce people to AI, so we are merely scratching the surface. If you want to learn more and want to start using AI in your own work, I highly recommend taking a series of courses.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5152A7FE-DAA2-247D-AF7A-701BDD45D79F}"/>
              </a:ext>
            </a:extLst>
          </p:cNvPr>
          <p:cNvSpPr txBox="1"/>
          <p:nvPr/>
        </p:nvSpPr>
        <p:spPr>
          <a:xfrm>
            <a:off x="195855" y="4259939"/>
            <a:ext cx="609322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https://www.coursera.org/specializations/data-science-statistics-machine-learning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51212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idx="4294967295"/>
          </p:nvPr>
        </p:nvSpPr>
        <p:spPr>
          <a:xfrm>
            <a:off x="0" y="-6350"/>
            <a:ext cx="3505200" cy="1622425"/>
          </a:xfrm>
        </p:spPr>
        <p:txBody>
          <a:bodyPr vert="horz" lIns="91440" tIns="45720" rIns="91440" bIns="45720" rtlCol="0" anchor="ctr">
            <a:normAutofit/>
          </a:bodyPr>
          <a:lstStyle/>
          <a:p>
            <a:r>
              <a:rPr lang="en-US" sz="4000" b="1" kern="1200" dirty="0">
                <a:solidFill>
                  <a:schemeClr val="accent1">
                    <a:lumMod val="50000"/>
                  </a:schemeClr>
                </a:solidFill>
                <a:latin typeface="+mj-lt"/>
                <a:ea typeface="+mj-ea"/>
                <a:cs typeface="+mj-cs"/>
              </a:rPr>
              <a:t>Artificial Intelligence</a:t>
            </a:r>
          </a:p>
        </p:txBody>
      </p:sp>
      <p:sp>
        <p:nvSpPr>
          <p:cNvPr id="6" name="TextBox 5">
            <a:extLst>
              <a:ext uri="{FF2B5EF4-FFF2-40B4-BE49-F238E27FC236}">
                <a16:creationId xmlns:a16="http://schemas.microsoft.com/office/drawing/2014/main" id="{531BE6C5-5E9B-4041-92CF-95F60279539F}"/>
              </a:ext>
            </a:extLst>
          </p:cNvPr>
          <p:cNvSpPr txBox="1"/>
          <p:nvPr/>
        </p:nvSpPr>
        <p:spPr>
          <a:xfrm>
            <a:off x="107622" y="1552581"/>
            <a:ext cx="2748495" cy="3256259"/>
          </a:xfrm>
          <a:prstGeom prst="rect">
            <a:avLst/>
          </a:prstGeom>
        </p:spPr>
        <p:txBody>
          <a:bodyPr vert="horz" lIns="91440" tIns="45720" rIns="91440" bIns="45720" rtlCol="0">
            <a:normAutofit fontScale="85000" lnSpcReduction="10000"/>
          </a:bodyPr>
          <a:lstStyle/>
          <a:p>
            <a:pPr marL="0" marR="0" lvl="0" indent="0" algn="l" defTabSz="914400" rtl="0" eaLnBrk="1" fontAlgn="auto" latinLnBrk="0" hangingPunct="1">
              <a:lnSpc>
                <a:spcPct val="170000"/>
              </a:lnSpc>
              <a:spcBef>
                <a:spcPts val="0"/>
              </a:spcBef>
              <a:spcAft>
                <a:spcPts val="60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theory and development of computer systems able to perform tasks normally requiring human intelligence, such as visual perception, speech recognition, decision-making, translation between languages, and generation of content.</a:t>
            </a:r>
          </a:p>
        </p:txBody>
      </p:sp>
      <p:grpSp>
        <p:nvGrpSpPr>
          <p:cNvPr id="19" name="Group 18">
            <a:extLst>
              <a:ext uri="{FF2B5EF4-FFF2-40B4-BE49-F238E27FC236}">
                <a16:creationId xmlns:a16="http://schemas.microsoft.com/office/drawing/2014/main" id="{7971DD1F-2451-8BFA-6395-572D515811F7}"/>
              </a:ext>
            </a:extLst>
          </p:cNvPr>
          <p:cNvGrpSpPr/>
          <p:nvPr/>
        </p:nvGrpSpPr>
        <p:grpSpPr>
          <a:xfrm>
            <a:off x="2963738" y="1206273"/>
            <a:ext cx="10051578" cy="4445454"/>
            <a:chOff x="1601117" y="2319529"/>
            <a:chExt cx="10051578" cy="4445454"/>
          </a:xfrm>
        </p:grpSpPr>
        <p:pic>
          <p:nvPicPr>
            <p:cNvPr id="20" name="Picture 2" descr="The AI technology landscape explained - Baker Tilly">
              <a:extLst>
                <a:ext uri="{FF2B5EF4-FFF2-40B4-BE49-F238E27FC236}">
                  <a16:creationId xmlns:a16="http://schemas.microsoft.com/office/drawing/2014/main" id="{3AFA8DEE-021A-2334-2316-B0F3F2E4D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2DC4D0-EA82-76F5-6A17-5401560C7049}"/>
                </a:ext>
              </a:extLst>
            </p:cNvPr>
            <p:cNvSpPr txBox="1"/>
            <p:nvPr/>
          </p:nvSpPr>
          <p:spPr>
            <a:xfrm>
              <a:off x="1627179" y="6395651"/>
              <a:ext cx="10025516" cy="369332"/>
            </a:xfrm>
            <a:prstGeom prst="rect">
              <a:avLst/>
            </a:prstGeom>
            <a:noFill/>
          </p:spPr>
          <p:txBody>
            <a:bodyPr wrap="square">
              <a:spAutoFit/>
            </a:bodyPr>
            <a:lstStyle/>
            <a:p>
              <a:r>
                <a:rPr lang="nl-NL" dirty="0" err="1"/>
                <a:t>https</a:t>
              </a:r>
              <a:r>
                <a:rPr lang="nl-NL" dirty="0"/>
                <a:t>://</a:t>
              </a:r>
              <a:r>
                <a:rPr lang="nl-NL" dirty="0" err="1"/>
                <a:t>www.bakertilly.com</a:t>
              </a:r>
              <a:r>
                <a:rPr lang="nl-NL" dirty="0"/>
                <a:t>/</a:t>
              </a:r>
              <a:r>
                <a:rPr lang="nl-NL" dirty="0" err="1"/>
                <a:t>insights</a:t>
              </a:r>
              <a:r>
                <a:rPr lang="nl-NL" dirty="0"/>
                <a:t>/</a:t>
              </a:r>
              <a:r>
                <a:rPr lang="nl-NL" dirty="0" err="1"/>
                <a:t>the</a:t>
              </a:r>
              <a:r>
                <a:rPr lang="nl-NL" dirty="0"/>
                <a:t>-ai-</a:t>
              </a:r>
              <a:r>
                <a:rPr lang="nl-NL" dirty="0" err="1"/>
                <a:t>technology</a:t>
              </a:r>
              <a:r>
                <a:rPr lang="nl-NL" dirty="0"/>
                <a:t>-landscape-</a:t>
              </a:r>
              <a:r>
                <a:rPr lang="nl-NL" dirty="0" err="1"/>
                <a:t>explained</a:t>
              </a:r>
              <a:endParaRPr lang="nl-NL" dirty="0"/>
            </a:p>
          </p:txBody>
        </p:sp>
      </p:grpSp>
      <p:sp>
        <p:nvSpPr>
          <p:cNvPr id="22" name="Down Arrow 21">
            <a:extLst>
              <a:ext uri="{FF2B5EF4-FFF2-40B4-BE49-F238E27FC236}">
                <a16:creationId xmlns:a16="http://schemas.microsoft.com/office/drawing/2014/main" id="{FE963849-B566-5760-A738-C0663A9F0793}"/>
              </a:ext>
            </a:extLst>
          </p:cNvPr>
          <p:cNvSpPr/>
          <p:nvPr/>
        </p:nvSpPr>
        <p:spPr>
          <a:xfrm>
            <a:off x="3713703" y="578665"/>
            <a:ext cx="742950" cy="69261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TextBox 22">
            <a:extLst>
              <a:ext uri="{FF2B5EF4-FFF2-40B4-BE49-F238E27FC236}">
                <a16:creationId xmlns:a16="http://schemas.microsoft.com/office/drawing/2014/main" id="{583EBB7A-2834-86BC-2E7B-9A98135218BD}"/>
              </a:ext>
            </a:extLst>
          </p:cNvPr>
          <p:cNvSpPr txBox="1"/>
          <p:nvPr/>
        </p:nvSpPr>
        <p:spPr>
          <a:xfrm>
            <a:off x="3267812" y="44104"/>
            <a:ext cx="1652888" cy="523220"/>
          </a:xfrm>
          <a:prstGeom prst="rect">
            <a:avLst/>
          </a:prstGeom>
          <a:noFill/>
        </p:spPr>
        <p:txBody>
          <a:bodyPr wrap="none" rtlCol="0">
            <a:spAutoFit/>
          </a:bodyPr>
          <a:lstStyle/>
          <a:p>
            <a:r>
              <a:rPr lang="nl-NL" sz="2800" b="1" dirty="0" err="1"/>
              <a:t>ToxPilot</a:t>
            </a:r>
            <a:r>
              <a:rPr lang="nl-NL" sz="2800" b="1" dirty="0"/>
              <a:t>?</a:t>
            </a:r>
          </a:p>
        </p:txBody>
      </p:sp>
    </p:spTree>
    <p:extLst>
      <p:ext uri="{BB962C8B-B14F-4D97-AF65-F5344CB8AC3E}">
        <p14:creationId xmlns:p14="http://schemas.microsoft.com/office/powerpoint/2010/main" val="2455112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D93F-3AD5-EC4F-BC6C-FD24F01438FB}"/>
              </a:ext>
            </a:extLst>
          </p:cNvPr>
          <p:cNvSpPr>
            <a:spLocks noGrp="1"/>
          </p:cNvSpPr>
          <p:nvPr>
            <p:ph type="title"/>
          </p:nvPr>
        </p:nvSpPr>
        <p:spPr>
          <a:xfrm>
            <a:off x="228600" y="191697"/>
            <a:ext cx="10515600" cy="556546"/>
          </a:xfrm>
        </p:spPr>
        <p:txBody>
          <a:bodyPr>
            <a:normAutofit fontScale="90000"/>
          </a:bodyPr>
          <a:lstStyle/>
          <a:p>
            <a:r>
              <a:rPr lang="en-US" b="1" dirty="0"/>
              <a:t>Machine learning</a:t>
            </a:r>
          </a:p>
        </p:txBody>
      </p:sp>
      <p:sp>
        <p:nvSpPr>
          <p:cNvPr id="4" name="TextBox 3">
            <a:extLst>
              <a:ext uri="{FF2B5EF4-FFF2-40B4-BE49-F238E27FC236}">
                <a16:creationId xmlns:a16="http://schemas.microsoft.com/office/drawing/2014/main" id="{712243FA-1510-6E40-A091-04D08DB52274}"/>
              </a:ext>
            </a:extLst>
          </p:cNvPr>
          <p:cNvSpPr txBox="1"/>
          <p:nvPr/>
        </p:nvSpPr>
        <p:spPr>
          <a:xfrm>
            <a:off x="118947" y="6497026"/>
            <a:ext cx="44766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Adapted from Deep Learning with R, Cholet &amp; Allaire, 2019</a:t>
            </a:r>
          </a:p>
        </p:txBody>
      </p:sp>
      <p:sp>
        <p:nvSpPr>
          <p:cNvPr id="5" name="Rounded Rectangle 4">
            <a:extLst>
              <a:ext uri="{FF2B5EF4-FFF2-40B4-BE49-F238E27FC236}">
                <a16:creationId xmlns:a16="http://schemas.microsoft.com/office/drawing/2014/main" id="{F0B6B068-AA65-8D40-B235-BBD19BD27270}"/>
              </a:ext>
            </a:extLst>
          </p:cNvPr>
          <p:cNvSpPr/>
          <p:nvPr/>
        </p:nvSpPr>
        <p:spPr>
          <a:xfrm>
            <a:off x="4786262" y="2280448"/>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Classical programming for problem solving</a:t>
            </a:r>
          </a:p>
        </p:txBody>
      </p:sp>
      <p:sp>
        <p:nvSpPr>
          <p:cNvPr id="6" name="Rounded Rectangle 5">
            <a:extLst>
              <a:ext uri="{FF2B5EF4-FFF2-40B4-BE49-F238E27FC236}">
                <a16:creationId xmlns:a16="http://schemas.microsoft.com/office/drawing/2014/main" id="{9F6522B9-0B57-8649-80B6-2E2432DCF7DC}"/>
              </a:ext>
            </a:extLst>
          </p:cNvPr>
          <p:cNvSpPr/>
          <p:nvPr/>
        </p:nvSpPr>
        <p:spPr>
          <a:xfrm>
            <a:off x="4786264" y="3928271"/>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a:t>
            </a:r>
          </a:p>
        </p:txBody>
      </p:sp>
      <p:sp>
        <p:nvSpPr>
          <p:cNvPr id="7" name="Right Arrow 6">
            <a:extLst>
              <a:ext uri="{FF2B5EF4-FFF2-40B4-BE49-F238E27FC236}">
                <a16:creationId xmlns:a16="http://schemas.microsoft.com/office/drawing/2014/main" id="{71EF6ED4-1E8F-6A4E-897B-1D179F1AEF0C}"/>
              </a:ext>
            </a:extLst>
          </p:cNvPr>
          <p:cNvSpPr/>
          <p:nvPr/>
        </p:nvSpPr>
        <p:spPr>
          <a:xfrm>
            <a:off x="3379531" y="229050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ight Arrow 7">
            <a:extLst>
              <a:ext uri="{FF2B5EF4-FFF2-40B4-BE49-F238E27FC236}">
                <a16:creationId xmlns:a16="http://schemas.microsoft.com/office/drawing/2014/main" id="{70992B7F-DA43-364B-A645-C3BF859B81D0}"/>
              </a:ext>
            </a:extLst>
          </p:cNvPr>
          <p:cNvSpPr/>
          <p:nvPr/>
        </p:nvSpPr>
        <p:spPr>
          <a:xfrm>
            <a:off x="3382176" y="2849302"/>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a:extLst>
              <a:ext uri="{FF2B5EF4-FFF2-40B4-BE49-F238E27FC236}">
                <a16:creationId xmlns:a16="http://schemas.microsoft.com/office/drawing/2014/main" id="{C63FB986-8CF9-4A4C-8BC5-A4A12D4E0E1E}"/>
              </a:ext>
            </a:extLst>
          </p:cNvPr>
          <p:cNvSpPr/>
          <p:nvPr/>
        </p:nvSpPr>
        <p:spPr>
          <a:xfrm>
            <a:off x="3447264" y="4039926"/>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a:extLst>
              <a:ext uri="{FF2B5EF4-FFF2-40B4-BE49-F238E27FC236}">
                <a16:creationId xmlns:a16="http://schemas.microsoft.com/office/drawing/2014/main" id="{BF752394-F3CF-4E43-A549-2A87F7F032B2}"/>
              </a:ext>
            </a:extLst>
          </p:cNvPr>
          <p:cNvSpPr/>
          <p:nvPr/>
        </p:nvSpPr>
        <p:spPr>
          <a:xfrm>
            <a:off x="3449908" y="455956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505269CF-B519-D246-B6EF-48760CF92CC3}"/>
              </a:ext>
            </a:extLst>
          </p:cNvPr>
          <p:cNvSpPr/>
          <p:nvPr/>
        </p:nvSpPr>
        <p:spPr>
          <a:xfrm>
            <a:off x="7107508" y="427170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Arrow 11">
            <a:extLst>
              <a:ext uri="{FF2B5EF4-FFF2-40B4-BE49-F238E27FC236}">
                <a16:creationId xmlns:a16="http://schemas.microsoft.com/office/drawing/2014/main" id="{DB97A8AF-D2CB-B44B-BFE4-0F3B9109CA74}"/>
              </a:ext>
            </a:extLst>
          </p:cNvPr>
          <p:cNvSpPr/>
          <p:nvPr/>
        </p:nvSpPr>
        <p:spPr>
          <a:xfrm>
            <a:off x="7124444" y="2663035"/>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32C3B7E-5D0C-CF40-9287-C4EB2156EC02}"/>
              </a:ext>
            </a:extLst>
          </p:cNvPr>
          <p:cNvSpPr txBox="1"/>
          <p:nvPr/>
        </p:nvSpPr>
        <p:spPr>
          <a:xfrm>
            <a:off x="2463042" y="2250309"/>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14" name="TextBox 13">
            <a:extLst>
              <a:ext uri="{FF2B5EF4-FFF2-40B4-BE49-F238E27FC236}">
                <a16:creationId xmlns:a16="http://schemas.microsoft.com/office/drawing/2014/main" id="{808EB654-8229-FF4B-9C80-AB100C527493}"/>
              </a:ext>
            </a:extLst>
          </p:cNvPr>
          <p:cNvSpPr txBox="1"/>
          <p:nvPr/>
        </p:nvSpPr>
        <p:spPr>
          <a:xfrm>
            <a:off x="8361959" y="2637118"/>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5" name="TextBox 14">
            <a:extLst>
              <a:ext uri="{FF2B5EF4-FFF2-40B4-BE49-F238E27FC236}">
                <a16:creationId xmlns:a16="http://schemas.microsoft.com/office/drawing/2014/main" id="{FBCB762C-A43F-3E41-9040-0D0A4D30BDE0}"/>
              </a:ext>
            </a:extLst>
          </p:cNvPr>
          <p:cNvSpPr txBox="1"/>
          <p:nvPr/>
        </p:nvSpPr>
        <p:spPr>
          <a:xfrm>
            <a:off x="2533858" y="2839800"/>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6" name="TextBox 15">
            <a:extLst>
              <a:ext uri="{FF2B5EF4-FFF2-40B4-BE49-F238E27FC236}">
                <a16:creationId xmlns:a16="http://schemas.microsoft.com/office/drawing/2014/main" id="{899DED38-2419-3348-A058-C95399B39F3C}"/>
              </a:ext>
            </a:extLst>
          </p:cNvPr>
          <p:cNvSpPr txBox="1"/>
          <p:nvPr/>
        </p:nvSpPr>
        <p:spPr>
          <a:xfrm>
            <a:off x="2606746" y="4039123"/>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7" name="TextBox 16">
            <a:extLst>
              <a:ext uri="{FF2B5EF4-FFF2-40B4-BE49-F238E27FC236}">
                <a16:creationId xmlns:a16="http://schemas.microsoft.com/office/drawing/2014/main" id="{804FEA2C-D80D-6946-B702-3EB068F5D6DE}"/>
              </a:ext>
            </a:extLst>
          </p:cNvPr>
          <p:cNvSpPr txBox="1"/>
          <p:nvPr/>
        </p:nvSpPr>
        <p:spPr>
          <a:xfrm>
            <a:off x="2267784" y="4529937"/>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8" name="TextBox 17">
            <a:extLst>
              <a:ext uri="{FF2B5EF4-FFF2-40B4-BE49-F238E27FC236}">
                <a16:creationId xmlns:a16="http://schemas.microsoft.com/office/drawing/2014/main" id="{7309BC8E-A6A6-BA4B-B368-38C9E6B0E2F1}"/>
              </a:ext>
            </a:extLst>
          </p:cNvPr>
          <p:cNvSpPr txBox="1"/>
          <p:nvPr/>
        </p:nvSpPr>
        <p:spPr>
          <a:xfrm>
            <a:off x="5213133" y="27750"/>
            <a:ext cx="69788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machine learning, the ‘machine’ is presented with examples relevant to the task and needs to figure out the rules.</a:t>
            </a:r>
          </a:p>
        </p:txBody>
      </p:sp>
      <p:sp>
        <p:nvSpPr>
          <p:cNvPr id="19" name="TextBox 18">
            <a:extLst>
              <a:ext uri="{FF2B5EF4-FFF2-40B4-BE49-F238E27FC236}">
                <a16:creationId xmlns:a16="http://schemas.microsoft.com/office/drawing/2014/main" id="{9E93F8C9-A65A-4F45-9EB3-5C8ED3AF5173}"/>
              </a:ext>
            </a:extLst>
          </p:cNvPr>
          <p:cNvSpPr txBox="1"/>
          <p:nvPr/>
        </p:nvSpPr>
        <p:spPr>
          <a:xfrm>
            <a:off x="8331774" y="4258437"/>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3" name="Slide Number Placeholder 2">
            <a:extLst>
              <a:ext uri="{FF2B5EF4-FFF2-40B4-BE49-F238E27FC236}">
                <a16:creationId xmlns:a16="http://schemas.microsoft.com/office/drawing/2014/main" id="{05EE12E3-A53A-814B-AE4E-617B0252CCE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468759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CD63-CC78-054E-84A4-AD58FCB4D736}"/>
              </a:ext>
            </a:extLst>
          </p:cNvPr>
          <p:cNvSpPr>
            <a:spLocks noGrp="1"/>
          </p:cNvSpPr>
          <p:nvPr>
            <p:ph type="title"/>
          </p:nvPr>
        </p:nvSpPr>
        <p:spPr>
          <a:xfrm>
            <a:off x="243289" y="143562"/>
            <a:ext cx="10515600" cy="556546"/>
          </a:xfrm>
        </p:spPr>
        <p:txBody>
          <a:bodyPr>
            <a:normAutofit fontScale="90000"/>
          </a:bodyPr>
          <a:lstStyle/>
          <a:p>
            <a:r>
              <a:rPr lang="en-US" b="1" dirty="0"/>
              <a:t>Elementary algorithm</a:t>
            </a:r>
            <a:endParaRPr lang="en-US" b="1" i="1" dirty="0"/>
          </a:p>
        </p:txBody>
      </p:sp>
      <p:pic>
        <p:nvPicPr>
          <p:cNvPr id="5" name="Picture 4">
            <a:extLst>
              <a:ext uri="{FF2B5EF4-FFF2-40B4-BE49-F238E27FC236}">
                <a16:creationId xmlns:a16="http://schemas.microsoft.com/office/drawing/2014/main" id="{676C4C75-743B-0D4F-9CFA-91711AC884F4}"/>
              </a:ext>
            </a:extLst>
          </p:cNvPr>
          <p:cNvPicPr>
            <a:picLocks noChangeAspect="1"/>
          </p:cNvPicPr>
          <p:nvPr/>
        </p:nvPicPr>
        <p:blipFill rotWithShape="1">
          <a:blip r:embed="rId3"/>
          <a:srcRect l="3125" t="17601" r="2969" b="12273"/>
          <a:stretch/>
        </p:blipFill>
        <p:spPr>
          <a:xfrm>
            <a:off x="480152" y="1630401"/>
            <a:ext cx="11449050" cy="38346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C11B43-CE02-5F40-973A-30C537CB0224}"/>
                  </a:ext>
                </a:extLst>
              </p:cNvPr>
              <p:cNvSpPr txBox="1"/>
              <p:nvPr/>
            </p:nvSpPr>
            <p:spPr>
              <a:xfrm>
                <a:off x="8523718" y="5326576"/>
                <a:ext cx="340548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𝑃𝑤</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𝑋</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&lt;0</m:t>
                          </m:r>
                        </m:e>
                      </m:d>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𝑃𝑏</m:t>
                      </m:r>
                      <m:r>
                        <a:rPr kumimoji="0" lang="nl-NL"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nl-NL"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𝑋</m:t>
                          </m:r>
                          <m:r>
                            <a:rPr kumimoji="0" lang="nl-NL"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&gt;0</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EC11B43-CE02-5F40-973A-30C537CB0224}"/>
                  </a:ext>
                </a:extLst>
              </p:cNvPr>
              <p:cNvSpPr txBox="1">
                <a:spLocks noRot="1" noChangeAspect="1" noMove="1" noResize="1" noEditPoints="1" noAdjustHandles="1" noChangeArrowheads="1" noChangeShapeType="1" noTextEdit="1"/>
              </p:cNvSpPr>
              <p:nvPr/>
            </p:nvSpPr>
            <p:spPr>
              <a:xfrm>
                <a:off x="8523718" y="5326576"/>
                <a:ext cx="3405484" cy="276999"/>
              </a:xfrm>
              <a:prstGeom prst="rect">
                <a:avLst/>
              </a:prstGeom>
              <a:blipFill>
                <a:blip r:embed="rId4"/>
                <a:stretch>
                  <a:fillRect l="-1487" t="-8696" b="-34783"/>
                </a:stretch>
              </a:blipFill>
            </p:spPr>
            <p:txBody>
              <a:bodyPr/>
              <a:lstStyle/>
              <a:p>
                <a:r>
                  <a:rPr lang="nl-NL">
                    <a:noFill/>
                  </a:rPr>
                  <a:t> </a:t>
                </a:r>
              </a:p>
            </p:txBody>
          </p:sp>
        </mc:Fallback>
      </mc:AlternateContent>
      <p:sp>
        <p:nvSpPr>
          <p:cNvPr id="7" name="TextBox 6">
            <a:extLst>
              <a:ext uri="{FF2B5EF4-FFF2-40B4-BE49-F238E27FC236}">
                <a16:creationId xmlns:a16="http://schemas.microsoft.com/office/drawing/2014/main" id="{34194227-9E0D-0E4D-B5F1-359A2B68F22C}"/>
              </a:ext>
            </a:extLst>
          </p:cNvPr>
          <p:cNvSpPr txBox="1"/>
          <p:nvPr/>
        </p:nvSpPr>
        <p:spPr>
          <a:xfrm>
            <a:off x="0" y="6550223"/>
            <a:ext cx="511774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Example adapted from Deep Learning with R, Cholet &amp; Allaire, 2019</a:t>
            </a:r>
          </a:p>
        </p:txBody>
      </p:sp>
      <p:sp>
        <p:nvSpPr>
          <p:cNvPr id="4" name="TextBox 3">
            <a:extLst>
              <a:ext uri="{FF2B5EF4-FFF2-40B4-BE49-F238E27FC236}">
                <a16:creationId xmlns:a16="http://schemas.microsoft.com/office/drawing/2014/main" id="{0DAC22AE-0C59-F74C-AB7A-0C032389F198}"/>
              </a:ext>
            </a:extLst>
          </p:cNvPr>
          <p:cNvSpPr txBox="1"/>
          <p:nvPr/>
        </p:nvSpPr>
        <p:spPr>
          <a:xfrm>
            <a:off x="881349" y="1156771"/>
            <a:ext cx="678262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Construct an algorithm that can classify a dot for class ‘white’ or ‘black’</a:t>
            </a:r>
          </a:p>
        </p:txBody>
      </p:sp>
      <p:sp>
        <p:nvSpPr>
          <p:cNvPr id="3" name="Slide Number Placeholder 2">
            <a:extLst>
              <a:ext uri="{FF2B5EF4-FFF2-40B4-BE49-F238E27FC236}">
                <a16:creationId xmlns:a16="http://schemas.microsoft.com/office/drawing/2014/main" id="{050932A1-AA80-0CBB-B3E6-C2E46AEA4B3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72185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0E6-7F88-6E46-B598-000EEAAEBBCC}"/>
              </a:ext>
            </a:extLst>
          </p:cNvPr>
          <p:cNvSpPr>
            <a:spLocks noGrp="1"/>
          </p:cNvSpPr>
          <p:nvPr>
            <p:ph type="title"/>
          </p:nvPr>
        </p:nvSpPr>
        <p:spPr>
          <a:xfrm>
            <a:off x="220682" y="147699"/>
            <a:ext cx="11159621" cy="556546"/>
          </a:xfrm>
        </p:spPr>
        <p:txBody>
          <a:bodyPr>
            <a:normAutofit fontScale="90000"/>
          </a:bodyPr>
          <a:lstStyle/>
          <a:p>
            <a:r>
              <a:rPr lang="en-US" b="1" dirty="0"/>
              <a:t>Steps to build machine learning models (CRISP-DM)</a:t>
            </a:r>
          </a:p>
        </p:txBody>
      </p:sp>
      <p:pic>
        <p:nvPicPr>
          <p:cNvPr id="1028" name="Picture 4">
            <a:extLst>
              <a:ext uri="{FF2B5EF4-FFF2-40B4-BE49-F238E27FC236}">
                <a16:creationId xmlns:a16="http://schemas.microsoft.com/office/drawing/2014/main" id="{D55D9B28-33E6-539D-8B37-914B4C256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048" y="1035759"/>
            <a:ext cx="5222618" cy="52323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DE51D4-2097-6FDE-E659-2423E0CE676B}"/>
              </a:ext>
            </a:extLst>
          </p:cNvPr>
          <p:cNvSpPr txBox="1"/>
          <p:nvPr/>
        </p:nvSpPr>
        <p:spPr>
          <a:xfrm>
            <a:off x="10299" y="6063970"/>
            <a:ext cx="609805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https://en.wikipedia.org/wiki/Cross-industry_standard_process_for_data_mining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Slide Number Placeholder 2">
            <a:extLst>
              <a:ext uri="{FF2B5EF4-FFF2-40B4-BE49-F238E27FC236}">
                <a16:creationId xmlns:a16="http://schemas.microsoft.com/office/drawing/2014/main" id="{D9C0AB62-2D57-C212-6303-771FD2F83B1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713955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5A22-DA7C-7B4C-9C85-CCD927CECF3A}"/>
              </a:ext>
            </a:extLst>
          </p:cNvPr>
          <p:cNvSpPr>
            <a:spLocks noGrp="1"/>
          </p:cNvSpPr>
          <p:nvPr>
            <p:ph type="title"/>
          </p:nvPr>
        </p:nvSpPr>
        <p:spPr>
          <a:xfrm>
            <a:off x="227683" y="116424"/>
            <a:ext cx="11871552" cy="1024288"/>
          </a:xfrm>
        </p:spPr>
        <p:txBody>
          <a:bodyPr>
            <a:noAutofit/>
          </a:bodyPr>
          <a:lstStyle/>
          <a:p>
            <a:r>
              <a:rPr lang="en-US" sz="4000" b="1" dirty="0">
                <a:solidFill>
                  <a:schemeClr val="accent1">
                    <a:lumMod val="75000"/>
                  </a:schemeClr>
                </a:solidFill>
              </a:rPr>
              <a:t>Start with Exploratory Data Analysis &amp; use code to do it.</a:t>
            </a:r>
          </a:p>
        </p:txBody>
      </p:sp>
      <p:sp>
        <p:nvSpPr>
          <p:cNvPr id="7" name="Content Placeholder 6">
            <a:extLst>
              <a:ext uri="{FF2B5EF4-FFF2-40B4-BE49-F238E27FC236}">
                <a16:creationId xmlns:a16="http://schemas.microsoft.com/office/drawing/2014/main" id="{5E650B49-59B2-604C-B457-5B8DF0E34F31}"/>
              </a:ext>
            </a:extLst>
          </p:cNvPr>
          <p:cNvSpPr>
            <a:spLocks noGrp="1"/>
          </p:cNvSpPr>
          <p:nvPr>
            <p:ph idx="1"/>
          </p:nvPr>
        </p:nvSpPr>
        <p:spPr>
          <a:xfrm>
            <a:off x="264298" y="1487494"/>
            <a:ext cx="5455722" cy="4351338"/>
          </a:xfrm>
        </p:spPr>
        <p:txBody>
          <a:bodyPr>
            <a:normAutofit lnSpcReduction="10000"/>
          </a:bodyPr>
          <a:lstStyle/>
          <a:p>
            <a:r>
              <a:rPr lang="en-US" sz="2400" dirty="0"/>
              <a:t>Check data quality, exploratory data analysis</a:t>
            </a:r>
          </a:p>
          <a:p>
            <a:r>
              <a:rPr lang="en-US" sz="2400" dirty="0"/>
              <a:t>Subset data</a:t>
            </a:r>
          </a:p>
          <a:p>
            <a:r>
              <a:rPr lang="en-US" sz="2400" dirty="0"/>
              <a:t>Clean data</a:t>
            </a:r>
          </a:p>
          <a:p>
            <a:r>
              <a:rPr lang="en-US" sz="2400" dirty="0"/>
              <a:t>Feature engineering</a:t>
            </a:r>
          </a:p>
          <a:p>
            <a:r>
              <a:rPr lang="en-US" sz="2400" dirty="0"/>
              <a:t>Enrich data from external sources</a:t>
            </a:r>
          </a:p>
          <a:p>
            <a:r>
              <a:rPr lang="en-US" sz="2400" dirty="0"/>
              <a:t>Investigate effects of imputation</a:t>
            </a:r>
          </a:p>
          <a:p>
            <a:r>
              <a:rPr lang="en-US" sz="2400" dirty="0"/>
              <a:t>Explore patterns with inferential statistics</a:t>
            </a:r>
          </a:p>
          <a:p>
            <a:r>
              <a:rPr lang="en-US" sz="2400" dirty="0"/>
              <a:t>Prepare data for analysis -&gt; transform data to tensors</a:t>
            </a:r>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8A828D23-9DD7-7747-8339-7F3559206D37}"/>
              </a:ext>
            </a:extLst>
          </p:cNvPr>
          <p:cNvSpPr txBox="1"/>
          <p:nvPr/>
        </p:nvSpPr>
        <p:spPr>
          <a:xfrm>
            <a:off x="5720021" y="886667"/>
            <a:ext cx="6379214"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For robustness, traceability and reproducibility: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Applying the 7 principles of Guerilla Analytics is highly desirable.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1:</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Space is cheap, confusion is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2:</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simple, visual project structures and conventions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3:</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automation with program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4:</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Maintain a link between data on the file system, data in the analytics environment, and data in work products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5:</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Version control changes to data and analytics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6:</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Consolidate team knowledge in version-controlled builds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7:</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analytics code that runs from start to finish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794A0C2-99A4-974F-8D65-5C911CC252C8}"/>
              </a:ext>
            </a:extLst>
          </p:cNvPr>
          <p:cNvSpPr txBox="1"/>
          <p:nvPr/>
        </p:nvSpPr>
        <p:spPr>
          <a:xfrm>
            <a:off x="7896656" y="649524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https://guerrilla-analytics.net/the-principles/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473B09C4-BD36-4F47-96D0-5EAA98FE511A}"/>
              </a:ext>
            </a:extLst>
          </p:cNvPr>
          <p:cNvSpPr txBox="1"/>
          <p:nvPr/>
        </p:nvSpPr>
        <p:spPr>
          <a:xfrm>
            <a:off x="0" y="6211669"/>
            <a:ext cx="52246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EDA =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Exploratory Data Analysis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see for tips in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https://bookdown.org/rdpeng/exdata/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Roger Peng</a:t>
            </a:r>
          </a:p>
        </p:txBody>
      </p:sp>
    </p:spTree>
    <p:extLst>
      <p:ext uri="{BB962C8B-B14F-4D97-AF65-F5344CB8AC3E}">
        <p14:creationId xmlns:p14="http://schemas.microsoft.com/office/powerpoint/2010/main" val="148841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TotalTime>
  <Words>2208</Words>
  <Application>Microsoft Macintosh PowerPoint</Application>
  <PresentationFormat>Widescreen</PresentationFormat>
  <Paragraphs>291</Paragraphs>
  <Slides>29</Slides>
  <Notes>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Aptos</vt:lpstr>
      <vt:lpstr>Aptos Display</vt:lpstr>
      <vt:lpstr>Aptos Narrow</vt:lpstr>
      <vt:lpstr>Arial</vt:lpstr>
      <vt:lpstr>Calibri</vt:lpstr>
      <vt:lpstr>Calibri Light</vt:lpstr>
      <vt:lpstr>Cambria Math</vt:lpstr>
      <vt:lpstr>Courier</vt:lpstr>
      <vt:lpstr>Courier New</vt:lpstr>
      <vt:lpstr>Menlo</vt:lpstr>
      <vt:lpstr>Verdana</vt:lpstr>
      <vt:lpstr>Office Theme</vt:lpstr>
      <vt:lpstr>Kantoorthema</vt:lpstr>
      <vt:lpstr>Theory 1; Principles of Machine Learning </vt:lpstr>
      <vt:lpstr>Principles of Machine Learning</vt:lpstr>
      <vt:lpstr>Theory 1 –  Principles of Machine Learning</vt:lpstr>
      <vt:lpstr>Managing expectations</vt:lpstr>
      <vt:lpstr>Artificial Intelligence</vt:lpstr>
      <vt:lpstr>Machine learning</vt:lpstr>
      <vt:lpstr>Elementary algorithm</vt:lpstr>
      <vt:lpstr>Steps to build machine learning models (CRISP-DM)</vt:lpstr>
      <vt:lpstr>Start with Exploratory Data Analysis &amp; use code to do it.</vt:lpstr>
      <vt:lpstr>What do we need for machine learning?</vt:lpstr>
      <vt:lpstr>Chosing an ML model -&gt; Articulate the problem</vt:lpstr>
      <vt:lpstr>Types of AI?</vt:lpstr>
      <vt:lpstr>PowerPoint Presentation</vt:lpstr>
      <vt:lpstr>What is deep learning?</vt:lpstr>
      <vt:lpstr>Neural Network</vt:lpstr>
      <vt:lpstr>Type of learning/task</vt:lpstr>
      <vt:lpstr>PowerPoint Presentation</vt:lpstr>
      <vt:lpstr>How do we build a deep learning model?</vt:lpstr>
      <vt:lpstr>A minimal deep learning network (Perceptron)</vt:lpstr>
      <vt:lpstr>Choosing an architecture</vt:lpstr>
      <vt:lpstr>Input data for Deep Learning models  - Tensors -</vt:lpstr>
      <vt:lpstr>Tensors as input for neural networks</vt:lpstr>
      <vt:lpstr>Tensors</vt:lpstr>
      <vt:lpstr>Where to start?</vt:lpstr>
      <vt:lpstr>Open Source Programming languages / frameworks</vt:lpstr>
      <vt:lpstr>Tidymodels (hands on example)</vt:lpstr>
      <vt:lpstr>Hands-on AI examples in Toxicology (in R)</vt:lpstr>
      <vt:lpstr>AI for information extraction; solving FAIR in Tox?</vt:lpstr>
      <vt:lpstr>Posit cloud: https://tinyurl.com/4xwp25zz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Marc Teunis</cp:lastModifiedBy>
  <cp:revision>2</cp:revision>
  <dcterms:created xsi:type="dcterms:W3CDTF">2024-12-09T13:10:46Z</dcterms:created>
  <dcterms:modified xsi:type="dcterms:W3CDTF">2024-12-09T14:45:52Z</dcterms:modified>
</cp:coreProperties>
</file>